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ui.shadcn.com/docs/components/base/card" TargetMode="External"/><Relationship Id="rId2" Type="http://schemas.openxmlformats.org/officeDocument/2006/relationships/image" Target="../media/image-3-1.png"/><Relationship Id="rId3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png"/><Relationship Id="rId6" Type="http://schemas.openxmlformats.org/officeDocument/2006/relationships/image" Target="../media/image-3-5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hyperlink" Target="https://github.com/mermaid-js/mermaid" TargetMode="External"/><Relationship Id="rId8" Type="http://schemas.openxmlformats.org/officeDocument/2006/relationships/hyperlink" Target="https://github.com/rough-stuff/rough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6" Type="http://schemas.openxmlformats.org/officeDocument/2006/relationships/image" Target="../media/image-5-5.png"/><Relationship Id="rId7" Type="http://schemas.openxmlformats.org/officeDocument/2006/relationships/image" Target="../media/image-5-6.svg"/><Relationship Id="rId9" Type="http://schemas.openxmlformats.org/officeDocument/2006/relationships/image" Target="../media/image-5-7.png"/><Relationship Id="rId10" Type="http://schemas.openxmlformats.org/officeDocument/2006/relationships/image" Target="../media/image-5-8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impleicons.org" TargetMode="External"/><Relationship Id="rId6" Type="http://schemas.openxmlformats.org/officeDocument/2006/relationships/hyperlink" Target="https://github.com/Ileriayo/markdown-badges" TargetMode="External"/><Relationship Id="rId12" Type="http://schemas.openxmlformats.org/officeDocument/2006/relationships/hyperlink" Target="https://github.com/anuraghazra/github-readme-stats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4" Type="http://schemas.openxmlformats.org/officeDocument/2006/relationships/image" Target="../media/image-6-3.png"/><Relationship Id="rId5" Type="http://schemas.openxmlformats.org/officeDocument/2006/relationships/image" Target="../media/image-6-4.svg"/><Relationship Id="rId7" Type="http://schemas.openxmlformats.org/officeDocument/2006/relationships/image" Target="../media/image-6-5.png"/><Relationship Id="rId8" Type="http://schemas.openxmlformats.org/officeDocument/2006/relationships/image" Target="../media/image-6-6.svg"/><Relationship Id="rId9" Type="http://schemas.openxmlformats.org/officeDocument/2006/relationships/image" Target="../media/image-6-7.png"/><Relationship Id="rId10" Type="http://schemas.openxmlformats.org/officeDocument/2006/relationships/image" Target="../media/image-6-8.png"/><Relationship Id="rId11" Type="http://schemas.openxmlformats.org/officeDocument/2006/relationships/image" Target="../media/image-6-9.svg"/><Relationship Id="rId13" Type="http://schemas.openxmlformats.org/officeDocument/2006/relationships/image" Target="../media/image-6-10.png"/><Relationship Id="rId14" Type="http://schemas.openxmlformats.org/officeDocument/2006/relationships/image" Target="../media/image-6-11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ui.shadcn.com/blocks" TargetMode="External"/><Relationship Id="rId2" Type="http://schemas.openxmlformats.org/officeDocument/2006/relationships/hyperlink" Target="https://github.com/anuraghazra/github-readme-stats" TargetMode="External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shadcn-ui/ui" TargetMode="External"/><Relationship Id="rId2" Type="http://schemas.openxmlformats.org/officeDocument/2006/relationships/hyperlink" Target="https://github.com/shadcn-ui/ui" TargetMode="External"/><Relationship Id="rId3" Type="http://schemas.openxmlformats.org/officeDocument/2006/relationships/hyperlink" Target="https://github.com/shadcn-ui/ui" TargetMode="External"/><Relationship Id="rId4" Type="http://schemas.openxmlformats.org/officeDocument/2006/relationships/hyperlink" Target="https://github.com/shadcn-ui/ui" TargetMode="External"/><Relationship Id="rId5" Type="http://schemas.openxmlformats.org/officeDocument/2006/relationships/hyperlink" Target="https://github.com/shadcn-ui/ui" TargetMode="External"/><Relationship Id="rId6" Type="http://schemas.openxmlformats.org/officeDocument/2006/relationships/hyperlink" Target="https://github.com/radix-ui/colors" TargetMode="External"/><Relationship Id="rId7" Type="http://schemas.openxmlformats.org/officeDocument/2006/relationships/hyperlink" Target="https://github.com/radix-ui/colors" TargetMode="External"/><Relationship Id="rId8" Type="http://schemas.openxmlformats.org/officeDocument/2006/relationships/hyperlink" Target="https://github.com/radix-ui/colors" TargetMode="External"/><Relationship Id="rId9" Type="http://schemas.openxmlformats.org/officeDocument/2006/relationships/hyperlink" Target="https://github.com/radix-ui/colors" TargetMode="External"/><Relationship Id="rId10" Type="http://schemas.openxmlformats.org/officeDocument/2006/relationships/hyperlink" Target="https://github.com/radix-ui/colors" TargetMode="External"/><Relationship Id="rId11" Type="http://schemas.openxmlformats.org/officeDocument/2006/relationships/hyperlink" Target="https://github.com/fontsource/fontsource" TargetMode="External"/><Relationship Id="rId12" Type="http://schemas.openxmlformats.org/officeDocument/2006/relationships/hyperlink" Target="https://github.com/fontsource/fontsource" TargetMode="External"/><Relationship Id="rId13" Type="http://schemas.openxmlformats.org/officeDocument/2006/relationships/hyperlink" Target="https://github.com/fontsource/fontsource" TargetMode="External"/><Relationship Id="rId14" Type="http://schemas.openxmlformats.org/officeDocument/2006/relationships/hyperlink" Target="https://github.com/fontsource/fontsource" TargetMode="External"/><Relationship Id="rId15" Type="http://schemas.openxmlformats.org/officeDocument/2006/relationships/hyperlink" Target="https://github.com/fontsource/fontsource" TargetMode="External"/><Relationship Id="rId16" Type="http://schemas.openxmlformats.org/officeDocument/2006/relationships/hyperlink" Target="https://github.com/mermaid-js/mermaid" TargetMode="External"/><Relationship Id="rId17" Type="http://schemas.openxmlformats.org/officeDocument/2006/relationships/hyperlink" Target="https://github.com/mermaid-js/mermaid" TargetMode="External"/><Relationship Id="rId18" Type="http://schemas.openxmlformats.org/officeDocument/2006/relationships/hyperlink" Target="https://github.com/mermaid-js/mermaid" TargetMode="External"/><Relationship Id="rId19" Type="http://schemas.openxmlformats.org/officeDocument/2006/relationships/hyperlink" Target="https://github.com/mermaid-js/mermaid" TargetMode="External"/><Relationship Id="rId20" Type="http://schemas.openxmlformats.org/officeDocument/2006/relationships/hyperlink" Target="https://github.com/mermaid-js/mermaid" TargetMode="External"/><Relationship Id="rId21" Type="http://schemas.openxmlformats.org/officeDocument/2006/relationships/hyperlink" Target="https://github.com/rough-stuff/rough" TargetMode="External"/><Relationship Id="rId22" Type="http://schemas.openxmlformats.org/officeDocument/2006/relationships/hyperlink" Target="https://github.com/rough-stuff/rough" TargetMode="External"/><Relationship Id="rId23" Type="http://schemas.openxmlformats.org/officeDocument/2006/relationships/hyperlink" Target="https://github.com/rough-stuff/rough" TargetMode="External"/><Relationship Id="rId24" Type="http://schemas.openxmlformats.org/officeDocument/2006/relationships/hyperlink" Target="https://github.com/rough-stuff/rough" TargetMode="External"/><Relationship Id="rId25" Type="http://schemas.openxmlformats.org/officeDocument/2006/relationships/hyperlink" Target="https://github.com/rough-stuff/rough" TargetMode="External"/><Relationship Id="rId26" Type="http://schemas.openxmlformats.org/officeDocument/2006/relationships/hyperlink" Target="https://github.com/simple-icons/simple-icons" TargetMode="External"/><Relationship Id="rId27" Type="http://schemas.openxmlformats.org/officeDocument/2006/relationships/hyperlink" Target="https://github.com/simple-icons/simple-icons" TargetMode="External"/><Relationship Id="rId28" Type="http://schemas.openxmlformats.org/officeDocument/2006/relationships/hyperlink" Target="https://github.com/simple-icons/simple-icons" TargetMode="External"/><Relationship Id="rId29" Type="http://schemas.openxmlformats.org/officeDocument/2006/relationships/hyperlink" Target="https://github.com/simple-icons/simple-icons" TargetMode="External"/><Relationship Id="rId30" Type="http://schemas.openxmlformats.org/officeDocument/2006/relationships/hyperlink" Target="https://github.com/simple-icons/simple-icons" TargetMode="External"/><Relationship Id="rId31" Type="http://schemas.openxmlformats.org/officeDocument/2006/relationships/hyperlink" Target="https://github.com/anuraghazra/github-readme-stats" TargetMode="External"/><Relationship Id="rId32" Type="http://schemas.openxmlformats.org/officeDocument/2006/relationships/hyperlink" Target="https://github.com/anuraghazra/github-readme-stats" TargetMode="External"/><Relationship Id="rId33" Type="http://schemas.openxmlformats.org/officeDocument/2006/relationships/hyperlink" Target="https://github.com/anuraghazra/github-readme-stats" TargetMode="External"/><Relationship Id="rId34" Type="http://schemas.openxmlformats.org/officeDocument/2006/relationships/hyperlink" Target="https://github.com/anuraghazra/github-readme-stats" TargetMode="External"/><Relationship Id="rId35" Type="http://schemas.openxmlformats.org/officeDocument/2006/relationships/hyperlink" Target="https://github.com/anuraghazra/github-readme-stats" TargetMode="External"/><Relationship Id="rId36" Type="http://schemas.openxmlformats.org/officeDocument/2006/relationships/hyperlink" Target="https://github.com/Ileriayo/markdown-badges" TargetMode="External"/><Relationship Id="rId37" Type="http://schemas.openxmlformats.org/officeDocument/2006/relationships/hyperlink" Target="https://github.com/Ileriayo/markdown-badges" TargetMode="External"/><Relationship Id="rId38" Type="http://schemas.openxmlformats.org/officeDocument/2006/relationships/hyperlink" Target="https://github.com/Ileriayo/markdown-badges" TargetMode="External"/><Relationship Id="rId39" Type="http://schemas.openxmlformats.org/officeDocument/2006/relationships/hyperlink" Target="https://github.com/Ileriayo/markdown-badges" TargetMode="External"/><Relationship Id="rId40" Type="http://schemas.openxmlformats.org/officeDocument/2006/relationships/hyperlink" Target="https://github.com/Ileriayo/markdown-badges" TargetMode="External"/><Relationship Id="rId41" Type="http://schemas.openxmlformats.org/officeDocument/2006/relationships/image" Target="../media/image-8-1.png"/><Relationship Id="rId42" Type="http://schemas.openxmlformats.org/officeDocument/2006/relationships/image" Target="../media/image-8-2.svg"/><Relationship Id="rId43" Type="http://schemas.openxmlformats.org/officeDocument/2006/relationships/slideLayout" Target="../slideLayouts/slideLayout1.xml"/><Relationship Id="rId4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" name="Shape 4"/>
          <p:cNvSpPr/>
          <p:nvPr/>
        </p:nvSpPr>
        <p:spPr>
          <a:xfrm>
            <a:off x="0" y="0"/>
            <a:ext cx="7619999" cy="6857999"/>
          </a:xfrm>
          <a:prstGeom prst="rect">
            <a:avLst/>
          </a:prstGeom>
          <a:solidFill>
            <a:srgbClr val="0066FF"/>
          </a:solidFill>
          <a:ln/>
        </p:spPr>
      </p:sp>
      <p:sp>
        <p:nvSpPr>
          <p:cNvPr id="5" name="TextBox 6"/>
          <p:cNvSpPr/>
          <p:nvPr/>
        </p:nvSpPr>
        <p:spPr>
          <a:xfrm>
            <a:off x="539750" y="508000"/>
            <a:ext cx="1827444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250" dirty="0"/>
          </a:p>
        </p:txBody>
      </p:sp>
      <p:sp>
        <p:nvSpPr>
          <p:cNvPr id="6" name="TextBox 6"/>
          <p:cNvSpPr/>
          <p:nvPr/>
        </p:nvSpPr>
        <p:spPr>
          <a:xfrm>
            <a:off x="539750" y="508000"/>
            <a:ext cx="1827444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 RESOURCES</a:t>
            </a:r>
            <a:endParaRPr lang="en-US" sz="1250" dirty="0"/>
          </a:p>
        </p:txBody>
      </p:sp>
      <p:sp>
        <p:nvSpPr>
          <p:cNvPr id="7" name="TextBox 7"/>
          <p:cNvSpPr/>
          <p:nvPr/>
        </p:nvSpPr>
        <p:spPr>
          <a:xfrm>
            <a:off x="539750" y="1460500"/>
            <a:ext cx="1305774" cy="26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/ BUILD</a:t>
            </a:r>
            <a:endParaRPr lang="en-US" sz="1400" dirty="0"/>
          </a:p>
        </p:txBody>
      </p:sp>
      <p:sp>
        <p:nvSpPr>
          <p:cNvPr id="8" name="TextBox 11"/>
          <p:cNvSpPr/>
          <p:nvPr/>
        </p:nvSpPr>
        <p:spPr>
          <a:xfrm>
            <a:off x="508000" y="1968500"/>
            <a:ext cx="6857999" cy="5310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182"/>
              </a:lnSpc>
              <a:buNone/>
            </a:pPr>
            <a:r>
              <a:rPr lang="en-US" sz="4100" b="1" spc="-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with </a:t>
            </a:r>
            <a:r>
              <a:rPr lang="en-US" sz="4100" b="1" spc="-2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Codex</a:t>
            </a:r>
            <a:endParaRPr lang="en-US" sz="4100" dirty="0"/>
          </a:p>
        </p:txBody>
      </p:sp>
      <p:sp>
        <p:nvSpPr>
          <p:cNvPr id="9" name="TextBox 13"/>
          <p:cNvSpPr/>
          <p:nvPr/>
        </p:nvSpPr>
        <p:spPr>
          <a:xfrm>
            <a:off x="508000" y="2499541"/>
            <a:ext cx="6857999" cy="53104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ts val="4182"/>
              </a:lnSpc>
              <a:buNone/>
            </a:pPr>
            <a:r>
              <a:rPr lang="en-US" sz="4100" b="1" spc="-200" kern="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Better design.</a:t>
            </a:r>
            <a:endParaRPr lang="en-US" sz="4100" dirty="0"/>
          </a:p>
        </p:txBody>
      </p:sp>
      <p:sp>
        <p:nvSpPr>
          <p:cNvPr id="10" name="TextBox 14"/>
          <p:cNvSpPr/>
          <p:nvPr/>
        </p:nvSpPr>
        <p:spPr>
          <a:xfrm>
            <a:off x="508000" y="3252832"/>
            <a:ext cx="6857999" cy="391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open-source building blocks</a:t>
            </a:r>
            <a:endParaRPr lang="en-US" sz="2200" dirty="0"/>
          </a:p>
        </p:txBody>
      </p:sp>
      <p:sp>
        <p:nvSpPr>
          <p:cNvPr id="11" name="TextBox 15"/>
          <p:cNvSpPr/>
          <p:nvPr/>
        </p:nvSpPr>
        <p:spPr>
          <a:xfrm>
            <a:off x="508000" y="3783597"/>
            <a:ext cx="6857999" cy="274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350" dirty="0">
                <a:solidFill>
                  <a:srgbClr val="D1E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Components. Color. Type. Diagrams.</a:t>
            </a:r>
            <a:endParaRPr lang="en-US" sz="1350" dirty="0"/>
          </a:p>
        </p:txBody>
      </p:sp>
      <p:sp>
        <p:nvSpPr>
          <p:cNvPr id="12" name="Shape 17"/>
          <p:cNvSpPr/>
          <p:nvPr/>
        </p:nvSpPr>
        <p:spPr>
          <a:xfrm>
            <a:off x="8032750" y="1143000"/>
            <a:ext cx="3746500" cy="3746500"/>
          </a:xfrm>
          <a:prstGeom prst="ellipse">
            <a:avLst/>
          </a:prstGeom>
          <a:noFill/>
          <a:ln w="10583">
            <a:solidFill>
              <a:srgbClr val="D4FF00">
                <a:alpha val="40000"/>
              </a:srgbClr>
            </a:solidFill>
            <a:prstDash val="solid"/>
          </a:ln>
        </p:spPr>
      </p:sp>
      <p:sp>
        <p:nvSpPr>
          <p:cNvPr id="13" name="Shape 17"/>
          <p:cNvSpPr/>
          <p:nvPr/>
        </p:nvSpPr>
        <p:spPr>
          <a:xfrm>
            <a:off x="8255000" y="1365250"/>
            <a:ext cx="3259613" cy="3259613"/>
          </a:xfrm>
          <a:prstGeom prst="roundRect">
            <a:avLst>
              <a:gd name="adj" fmla="val 9740"/>
            </a:avLst>
          </a:prstGeom>
          <a:noFill/>
          <a:ln w="10583">
            <a:solidFill>
              <a:srgbClr val="D4FF00"/>
            </a:solidFill>
            <a:prstDash val="solid"/>
          </a:ln>
        </p:spPr>
      </p:sp>
      <p:sp>
        <p:nvSpPr>
          <p:cNvPr id="14" name="TextBox 18"/>
          <p:cNvSpPr/>
          <p:nvPr/>
        </p:nvSpPr>
        <p:spPr>
          <a:xfrm>
            <a:off x="8553427" y="1663678"/>
            <a:ext cx="2705144" cy="2705144"/>
          </a:xfrm>
          <a:prstGeom prst="ellipse">
            <a:avLst/>
          </a:prstGeom>
          <a:solidFill>
            <a:srgbClr val="D4FF00"/>
          </a:solidFill>
          <a:ln/>
        </p:spPr>
        <p:txBody>
          <a:bodyPr wrap="square" lIns="0" tIns="0" rIns="114300" bIns="0" rtlCol="0" anchor="ctr">
            <a:spAutoFit/>
          </a:bodyPr>
          <a:lstStyle/>
          <a:p>
            <a:pPr algn="ctr" indent="0" marL="0">
              <a:buNone/>
            </a:pPr>
            <a:r>
              <a:rPr lang="en-US" sz="11000" b="1" spc="-1000" kern="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000" dirty="0"/>
          </a:p>
        </p:txBody>
      </p:sp>
      <p:pic>
        <p:nvPicPr>
          <p:cNvPr id="15" name="Picture 19" descr="__type_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-5400000">
            <a:off x="8032750" y="1143000"/>
            <a:ext cx="3746500" cy="3746500"/>
          </a:xfrm>
          <a:prstGeom prst="rect">
            <a:avLst/>
          </a:prstGeom>
        </p:spPr>
      </p:pic>
      <p:sp>
        <p:nvSpPr>
          <p:cNvPr id="16" name="TextBox 20"/>
          <p:cNvSpPr/>
          <p:nvPr/>
        </p:nvSpPr>
        <p:spPr>
          <a:xfrm>
            <a:off x="8032750" y="5175250"/>
            <a:ext cx="3746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ctr" indent="0" marL="0">
              <a:buNone/>
            </a:pPr>
            <a:r>
              <a:rPr lang="en-US" sz="13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what fits</a:t>
            </a:r>
            <a:endParaRPr lang="en-US" sz="1350" dirty="0"/>
          </a:p>
        </p:txBody>
      </p:sp>
      <p:sp>
        <p:nvSpPr>
          <p:cNvPr id="17" name="TextBox 23"/>
          <p:cNvSpPr/>
          <p:nvPr/>
        </p:nvSpPr>
        <p:spPr>
          <a:xfrm>
            <a:off x="8656064" y="5556250"/>
            <a:ext cx="351896" cy="322351"/>
          </a:xfrm>
          <a:prstGeom prst="rect">
            <a:avLst/>
          </a:prstGeom>
          <a:noFill/>
          <a:ln w="3528">
            <a:solidFill>
              <a:srgbClr val="FFFFFF">
                <a:alpha val="33300"/>
              </a:srgbClr>
            </a:solidFill>
            <a:prstDash val="solid"/>
          </a:ln>
        </p:spPr>
        <p:txBody>
          <a:bodyPr wrap="square" lIns="101600" tIns="57150" rIns="101600" bIns="5715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UI</a:t>
            </a:r>
            <a:endParaRPr lang="en-US" sz="1100" dirty="0"/>
          </a:p>
        </p:txBody>
      </p:sp>
      <p:sp>
        <p:nvSpPr>
          <p:cNvPr id="18" name="TextBox 24"/>
          <p:cNvSpPr/>
          <p:nvPr/>
        </p:nvSpPr>
        <p:spPr>
          <a:xfrm>
            <a:off x="9084137" y="5556250"/>
            <a:ext cx="562515" cy="322351"/>
          </a:xfrm>
          <a:prstGeom prst="rect">
            <a:avLst/>
          </a:prstGeom>
          <a:noFill/>
          <a:ln w="3528">
            <a:solidFill>
              <a:srgbClr val="FFFFFF">
                <a:alpha val="33300"/>
              </a:srgbClr>
            </a:solidFill>
            <a:prstDash val="solid"/>
          </a:ln>
        </p:spPr>
        <p:txBody>
          <a:bodyPr wrap="square" lIns="101600" tIns="57150" rIns="101600" bIns="5715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</a:t>
            </a:r>
            <a:endParaRPr lang="en-US" sz="1100" dirty="0"/>
          </a:p>
        </p:txBody>
      </p:sp>
      <p:sp>
        <p:nvSpPr>
          <p:cNvPr id="19" name="TextBox 25"/>
          <p:cNvSpPr/>
          <p:nvPr/>
        </p:nvSpPr>
        <p:spPr>
          <a:xfrm>
            <a:off x="9722831" y="5556250"/>
            <a:ext cx="525088" cy="322351"/>
          </a:xfrm>
          <a:prstGeom prst="rect">
            <a:avLst/>
          </a:prstGeom>
          <a:noFill/>
          <a:ln w="3528">
            <a:solidFill>
              <a:srgbClr val="FFFFFF">
                <a:alpha val="33300"/>
              </a:srgbClr>
            </a:solidFill>
            <a:prstDash val="solid"/>
          </a:ln>
        </p:spPr>
        <p:txBody>
          <a:bodyPr wrap="square" lIns="101600" tIns="57150" rIns="101600" bIns="5715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</a:t>
            </a:r>
            <a:endParaRPr lang="en-US" sz="1100" dirty="0"/>
          </a:p>
        </p:txBody>
      </p:sp>
      <p:sp>
        <p:nvSpPr>
          <p:cNvPr id="20" name="TextBox 26"/>
          <p:cNvSpPr/>
          <p:nvPr/>
        </p:nvSpPr>
        <p:spPr>
          <a:xfrm>
            <a:off x="10324097" y="5556250"/>
            <a:ext cx="825555" cy="322351"/>
          </a:xfrm>
          <a:prstGeom prst="rect">
            <a:avLst/>
          </a:prstGeom>
          <a:noFill/>
          <a:ln w="3528">
            <a:solidFill>
              <a:srgbClr val="FFFFFF">
                <a:alpha val="33300"/>
              </a:srgbClr>
            </a:solidFill>
            <a:prstDash val="solid"/>
          </a:ln>
        </p:spPr>
        <p:txBody>
          <a:bodyPr wrap="square" lIns="101600" tIns="57150" rIns="101600" bIns="5715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Diagrams</a:t>
            </a:r>
            <a:endParaRPr lang="en-US" sz="1100" dirty="0"/>
          </a:p>
        </p:txBody>
      </p:sp>
      <p:sp>
        <p:nvSpPr>
          <p:cNvPr id="21" name="TextBox 28"/>
          <p:cNvSpPr/>
          <p:nvPr/>
        </p:nvSpPr>
        <p:spPr>
          <a:xfrm>
            <a:off x="508000" y="6369347"/>
            <a:ext cx="2588011" cy="2010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resource. See the effect. Build.</a:t>
            </a:r>
            <a:endParaRPr lang="en-US" sz="1100" dirty="0"/>
          </a:p>
        </p:txBody>
      </p:sp>
      <p:sp>
        <p:nvSpPr>
          <p:cNvPr id="22" name="TextBox 29"/>
          <p:cNvSpPr/>
          <p:nvPr/>
        </p:nvSpPr>
        <p:spPr>
          <a:xfrm>
            <a:off x="10743737" y="6367639"/>
            <a:ext cx="940263" cy="2045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/ 01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6FF"/>
          </a:solidFill>
          <a:ln/>
        </p:spPr>
      </p:sp>
      <p:sp>
        <p:nvSpPr>
          <p:cNvPr id="4" name="Shape 10"/>
          <p:cNvSpPr/>
          <p:nvPr/>
        </p:nvSpPr>
        <p:spPr>
          <a:xfrm>
            <a:off x="508000" y="1885928"/>
            <a:ext cx="11176000" cy="889000"/>
          </a:xfrm>
          <a:prstGeom prst="rect">
            <a:avLst/>
          </a:prstGeom>
          <a:solidFill>
            <a:srgbClr val="16182D">
              <a:alpha val="91000"/>
            </a:srgbClr>
          </a:solidFill>
          <a:ln/>
        </p:spPr>
      </p:sp>
      <p:sp>
        <p:nvSpPr>
          <p:cNvPr id="5" name="TextBox 11"/>
          <p:cNvSpPr/>
          <p:nvPr/>
        </p:nvSpPr>
        <p:spPr>
          <a:xfrm>
            <a:off x="711178" y="2141857"/>
            <a:ext cx="1047750" cy="37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3300" b="1" spc="-2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300" dirty="0"/>
          </a:p>
        </p:txBody>
      </p:sp>
      <p:sp>
        <p:nvSpPr>
          <p:cNvPr id="6" name="TextBox 12"/>
          <p:cNvSpPr/>
          <p:nvPr/>
        </p:nvSpPr>
        <p:spPr>
          <a:xfrm>
            <a:off x="1930356" y="2185954"/>
            <a:ext cx="2159000" cy="288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</a:t>
            </a:r>
            <a:endParaRPr lang="en-US" sz="1750" dirty="0"/>
          </a:p>
        </p:txBody>
      </p:sp>
      <p:sp>
        <p:nvSpPr>
          <p:cNvPr id="7" name="TextBox 13"/>
          <p:cNvSpPr/>
          <p:nvPr/>
        </p:nvSpPr>
        <p:spPr>
          <a:xfrm>
            <a:off x="4260784" y="2201829"/>
            <a:ext cx="6680288" cy="257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shadcn/ui</a:t>
            </a:r>
            <a:endParaRPr lang="en-US" sz="1350" dirty="0"/>
          </a:p>
        </p:txBody>
      </p:sp>
      <p:sp>
        <p:nvSpPr>
          <p:cNvPr id="8" name="TextBox 14"/>
          <p:cNvSpPr/>
          <p:nvPr/>
        </p:nvSpPr>
        <p:spPr>
          <a:xfrm>
            <a:off x="11112500" y="2072900"/>
            <a:ext cx="368267" cy="51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2800" dirty="0"/>
          </a:p>
        </p:txBody>
      </p:sp>
      <p:sp>
        <p:nvSpPr>
          <p:cNvPr id="9" name="Shape 15"/>
          <p:cNvSpPr/>
          <p:nvPr/>
        </p:nvSpPr>
        <p:spPr>
          <a:xfrm>
            <a:off x="508000" y="2882856"/>
            <a:ext cx="11176000" cy="889000"/>
          </a:xfrm>
          <a:prstGeom prst="rect">
            <a:avLst/>
          </a:prstGeom>
          <a:solidFill>
            <a:srgbClr val="D4FF00"/>
          </a:solidFill>
          <a:ln/>
        </p:spPr>
      </p:sp>
      <p:sp>
        <p:nvSpPr>
          <p:cNvPr id="10" name="TextBox 16"/>
          <p:cNvSpPr/>
          <p:nvPr/>
        </p:nvSpPr>
        <p:spPr>
          <a:xfrm>
            <a:off x="711178" y="3138785"/>
            <a:ext cx="1047750" cy="37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3300" b="1" spc="-250" kern="0" dirty="0">
                <a:solidFill>
                  <a:srgbClr val="161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300" dirty="0"/>
          </a:p>
        </p:txBody>
      </p:sp>
      <p:sp>
        <p:nvSpPr>
          <p:cNvPr id="11" name="TextBox 17"/>
          <p:cNvSpPr/>
          <p:nvPr/>
        </p:nvSpPr>
        <p:spPr>
          <a:xfrm>
            <a:off x="1930356" y="3182882"/>
            <a:ext cx="2159000" cy="288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750" b="1" dirty="0">
                <a:solidFill>
                  <a:srgbClr val="161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 &amp; type</a:t>
            </a:r>
            <a:endParaRPr lang="en-US" sz="1750" dirty="0"/>
          </a:p>
        </p:txBody>
      </p:sp>
      <p:sp>
        <p:nvSpPr>
          <p:cNvPr id="12" name="TextBox 18"/>
          <p:cNvSpPr/>
          <p:nvPr/>
        </p:nvSpPr>
        <p:spPr>
          <a:xfrm>
            <a:off x="4260784" y="3198757"/>
            <a:ext cx="6680288" cy="257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161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Radix Colors / Fontsource</a:t>
            </a:r>
            <a:endParaRPr lang="en-US" sz="1350" dirty="0"/>
          </a:p>
        </p:txBody>
      </p:sp>
      <p:sp>
        <p:nvSpPr>
          <p:cNvPr id="13" name="TextBox 19"/>
          <p:cNvSpPr/>
          <p:nvPr/>
        </p:nvSpPr>
        <p:spPr>
          <a:xfrm>
            <a:off x="11112500" y="3069828"/>
            <a:ext cx="368267" cy="51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800" dirty="0">
                <a:solidFill>
                  <a:srgbClr val="1618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2800" dirty="0"/>
          </a:p>
        </p:txBody>
      </p:sp>
      <p:sp>
        <p:nvSpPr>
          <p:cNvPr id="14" name="Shape 20"/>
          <p:cNvSpPr/>
          <p:nvPr/>
        </p:nvSpPr>
        <p:spPr>
          <a:xfrm>
            <a:off x="508000" y="3879784"/>
            <a:ext cx="11176000" cy="889000"/>
          </a:xfrm>
          <a:prstGeom prst="rect">
            <a:avLst/>
          </a:prstGeom>
          <a:solidFill>
            <a:srgbClr val="16182D">
              <a:alpha val="91000"/>
            </a:srgbClr>
          </a:solidFill>
          <a:ln/>
        </p:spPr>
      </p:sp>
      <p:sp>
        <p:nvSpPr>
          <p:cNvPr id="15" name="TextBox 21"/>
          <p:cNvSpPr/>
          <p:nvPr/>
        </p:nvSpPr>
        <p:spPr>
          <a:xfrm>
            <a:off x="711178" y="4135713"/>
            <a:ext cx="1047750" cy="37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3300" b="1" spc="-2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300" dirty="0"/>
          </a:p>
        </p:txBody>
      </p:sp>
      <p:sp>
        <p:nvSpPr>
          <p:cNvPr id="16" name="TextBox 22"/>
          <p:cNvSpPr/>
          <p:nvPr/>
        </p:nvSpPr>
        <p:spPr>
          <a:xfrm>
            <a:off x="1930356" y="4179810"/>
            <a:ext cx="2159000" cy="288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Diagrams</a:t>
            </a:r>
            <a:endParaRPr lang="en-US" sz="1750" dirty="0"/>
          </a:p>
        </p:txBody>
      </p:sp>
      <p:sp>
        <p:nvSpPr>
          <p:cNvPr id="17" name="TextBox 23"/>
          <p:cNvSpPr/>
          <p:nvPr/>
        </p:nvSpPr>
        <p:spPr>
          <a:xfrm>
            <a:off x="4260784" y="4195685"/>
            <a:ext cx="6680288" cy="257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Mermaid / Rough.js</a:t>
            </a:r>
            <a:endParaRPr lang="en-US" sz="1350" dirty="0"/>
          </a:p>
        </p:txBody>
      </p:sp>
      <p:sp>
        <p:nvSpPr>
          <p:cNvPr id="18" name="TextBox 24"/>
          <p:cNvSpPr/>
          <p:nvPr/>
        </p:nvSpPr>
        <p:spPr>
          <a:xfrm>
            <a:off x="11112500" y="4066756"/>
            <a:ext cx="368267" cy="51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2800" dirty="0"/>
          </a:p>
        </p:txBody>
      </p:sp>
      <p:sp>
        <p:nvSpPr>
          <p:cNvPr id="19" name="Shape 25"/>
          <p:cNvSpPr/>
          <p:nvPr/>
        </p:nvSpPr>
        <p:spPr>
          <a:xfrm>
            <a:off x="508000" y="4876711"/>
            <a:ext cx="11176000" cy="889000"/>
          </a:xfrm>
          <a:prstGeom prst="rect">
            <a:avLst/>
          </a:prstGeom>
          <a:solidFill>
            <a:srgbClr val="0041BD"/>
          </a:solidFill>
          <a:ln/>
        </p:spPr>
      </p:sp>
      <p:sp>
        <p:nvSpPr>
          <p:cNvPr id="20" name="TextBox 26"/>
          <p:cNvSpPr/>
          <p:nvPr/>
        </p:nvSpPr>
        <p:spPr>
          <a:xfrm>
            <a:off x="711178" y="5132641"/>
            <a:ext cx="1047750" cy="377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3300" b="1" spc="-2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3300" dirty="0"/>
          </a:p>
        </p:txBody>
      </p:sp>
      <p:sp>
        <p:nvSpPr>
          <p:cNvPr id="21" name="TextBox 27"/>
          <p:cNvSpPr/>
          <p:nvPr/>
        </p:nvSpPr>
        <p:spPr>
          <a:xfrm>
            <a:off x="1930356" y="5176738"/>
            <a:ext cx="2159000" cy="288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pages</a:t>
            </a:r>
            <a:endParaRPr lang="en-US" sz="1750" dirty="0"/>
          </a:p>
        </p:txBody>
      </p:sp>
      <p:sp>
        <p:nvSpPr>
          <p:cNvPr id="22" name="TextBox 28"/>
          <p:cNvSpPr/>
          <p:nvPr/>
        </p:nvSpPr>
        <p:spPr>
          <a:xfrm>
            <a:off x="4260784" y="5192613"/>
            <a:ext cx="6680288" cy="257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Icons / README Stats / Markdown Badges</a:t>
            </a:r>
            <a:endParaRPr lang="en-US" sz="1350" dirty="0"/>
          </a:p>
        </p:txBody>
      </p:sp>
      <p:sp>
        <p:nvSpPr>
          <p:cNvPr id="23" name="TextBox 29"/>
          <p:cNvSpPr/>
          <p:nvPr/>
        </p:nvSpPr>
        <p:spPr>
          <a:xfrm>
            <a:off x="11112500" y="5063684"/>
            <a:ext cx="368267" cy="51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2800" dirty="0"/>
          </a:p>
        </p:txBody>
      </p:sp>
      <p:sp>
        <p:nvSpPr>
          <p:cNvPr id="24" name="Shape 30"/>
          <p:cNvSpPr/>
          <p:nvPr/>
        </p:nvSpPr>
        <p:spPr>
          <a:xfrm>
            <a:off x="508000" y="6282973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25" name="Picture 30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8000" y="6282973"/>
            <a:ext cx="11176000" cy="320973"/>
          </a:xfrm>
          <a:prstGeom prst="rect">
            <a:avLst/>
          </a:prstGeom>
        </p:spPr>
      </p:pic>
      <p:sp>
        <p:nvSpPr>
          <p:cNvPr id="26" name="TextBox 31"/>
          <p:cNvSpPr/>
          <p:nvPr/>
        </p:nvSpPr>
        <p:spPr>
          <a:xfrm>
            <a:off x="508000" y="6400767"/>
            <a:ext cx="3608476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Components, packages and assets have different setup steps.</a:t>
            </a:r>
            <a:endParaRPr lang="en-US" sz="1000" dirty="0"/>
          </a:p>
        </p:txBody>
      </p:sp>
      <p:sp>
        <p:nvSpPr>
          <p:cNvPr id="27" name="TextBox 6"/>
          <p:cNvSpPr/>
          <p:nvPr/>
        </p:nvSpPr>
        <p:spPr>
          <a:xfrm>
            <a:off x="508000" y="432153"/>
            <a:ext cx="1486242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28" name="TextBox 6"/>
          <p:cNvSpPr/>
          <p:nvPr/>
        </p:nvSpPr>
        <p:spPr>
          <a:xfrm>
            <a:off x="508000" y="432153"/>
            <a:ext cx="1486242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DESIGN MAP</a:t>
            </a:r>
            <a:endParaRPr lang="en-US" sz="1150" dirty="0"/>
          </a:p>
        </p:txBody>
      </p:sp>
      <p:sp>
        <p:nvSpPr>
          <p:cNvPr id="29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30" name="TextBox 8"/>
          <p:cNvSpPr/>
          <p:nvPr/>
        </p:nvSpPr>
        <p:spPr>
          <a:xfrm>
            <a:off x="508000" y="814861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every resource a job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" name="TextBox 11"/>
          <p:cNvSpPr/>
          <p:nvPr/>
        </p:nvSpPr>
        <p:spPr>
          <a:xfrm>
            <a:off x="508000" y="2112973"/>
            <a:ext cx="4889500" cy="40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3185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Buttons. Forms. Dialogs.</a:t>
            </a:r>
            <a:endParaRPr lang="en-US" sz="2450" dirty="0"/>
          </a:p>
        </p:txBody>
      </p:sp>
      <p:sp>
        <p:nvSpPr>
          <p:cNvPr id="5" name="TextBox 12"/>
          <p:cNvSpPr/>
          <p:nvPr/>
        </p:nvSpPr>
        <p:spPr>
          <a:xfrm>
            <a:off x="508000" y="2644400"/>
            <a:ext cx="4889500" cy="3345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635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an example. Make it fit.</a:t>
            </a:r>
            <a:endParaRPr lang="en-US" sz="1550" dirty="0"/>
          </a:p>
        </p:txBody>
      </p:sp>
      <p:sp>
        <p:nvSpPr>
          <p:cNvPr id="6" name="TextBox 14"/>
          <p:cNvSpPr/>
          <p:nvPr/>
        </p:nvSpPr>
        <p:spPr>
          <a:xfrm>
            <a:off x="508000" y="3182165"/>
            <a:ext cx="4889500" cy="550333"/>
          </a:xfrm>
          <a:prstGeom prst="rect">
            <a:avLst/>
          </a:prstGeom>
          <a:solidFill>
            <a:srgbClr val="0066FF"/>
          </a:solidFill>
          <a:ln/>
        </p:spPr>
        <p:txBody>
          <a:bodyPr wrap="square" lIns="158750" tIns="127000" rIns="158750" bIns="127000" rtlCol="0" anchor="t">
            <a:sp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 structure</a:t>
            </a:r>
            <a:endParaRPr lang="en-US" sz="1200" dirty="0"/>
          </a:p>
        </p:txBody>
      </p:sp>
      <p:sp>
        <p:nvSpPr>
          <p:cNvPr id="7" name="TextBox 15"/>
          <p:cNvSpPr/>
          <p:nvPr/>
        </p:nvSpPr>
        <p:spPr>
          <a:xfrm>
            <a:off x="508000" y="3827749"/>
            <a:ext cx="4498247" cy="550333"/>
          </a:xfrm>
          <a:prstGeom prst="rect">
            <a:avLst/>
          </a:prstGeom>
          <a:solidFill>
            <a:srgbClr val="2C3661"/>
          </a:solidFill>
          <a:ln/>
        </p:spPr>
        <p:txBody>
          <a:bodyPr wrap="square" lIns="158750" tIns="127000" rIns="158750" bIns="127000" rtlCol="0" anchor="t">
            <a:sp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Typography &amp; color</a:t>
            </a:r>
            <a:endParaRPr lang="en-US" sz="1200" dirty="0"/>
          </a:p>
        </p:txBody>
      </p:sp>
      <p:sp>
        <p:nvSpPr>
          <p:cNvPr id="8" name="TextBox 16"/>
          <p:cNvSpPr/>
          <p:nvPr/>
        </p:nvSpPr>
        <p:spPr>
          <a:xfrm>
            <a:off x="508000" y="4473333"/>
            <a:ext cx="4107160" cy="550333"/>
          </a:xfrm>
          <a:prstGeom prst="rect">
            <a:avLst/>
          </a:prstGeom>
          <a:solidFill>
            <a:srgbClr val="D4FF00"/>
          </a:solidFill>
          <a:ln/>
        </p:spPr>
        <p:txBody>
          <a:bodyPr wrap="square" lIns="158750" tIns="127000" rIns="158750" bIns="127000" rtlCol="0" anchor="t">
            <a:sp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161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r>
              <a:rPr lang="en-US" sz="1600" dirty="0">
                <a:solidFill>
                  <a:srgbClr val="161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Spacing &amp; layout</a:t>
            </a:r>
            <a:endParaRPr lang="en-US" sz="1200" dirty="0"/>
          </a:p>
        </p:txBody>
      </p:sp>
      <p:sp>
        <p:nvSpPr>
          <p:cNvPr id="9" name="Shape 17"/>
          <p:cNvSpPr/>
          <p:nvPr/>
        </p:nvSpPr>
        <p:spPr>
          <a:xfrm>
            <a:off x="508000" y="5264933"/>
            <a:ext cx="3018179" cy="489700"/>
          </a:xfrm>
          <a:prstGeom prst="rect">
            <a:avLst/>
          </a:prstGeom>
          <a:solidFill>
            <a:srgbClr val="D4FF00"/>
          </a:solidFill>
          <a:ln w="10583">
            <a:solidFill>
              <a:srgbClr val="D4FF00"/>
            </a:solidFill>
            <a:prstDash val="solid"/>
          </a:ln>
        </p:spPr>
      </p:sp>
      <p:sp>
        <p:nvSpPr>
          <p:cNvPr id="10" name="TextBox 18"/>
          <p:cNvSpPr/>
          <p:nvPr/>
        </p:nvSpPr>
        <p:spPr>
          <a:xfrm>
            <a:off x="735762" y="5414477"/>
            <a:ext cx="229592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7172B"/>
                </a:solidFill>
                <a:highlight>
                  <a:srgbClr val="D4FF00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Explore official components</a:t>
            </a:r>
            <a:endParaRPr lang="en-US" sz="1350" dirty="0"/>
          </a:p>
        </p:txBody>
      </p:sp>
      <p:sp>
        <p:nvSpPr>
          <p:cNvPr id="11" name="TextBox 19"/>
          <p:cNvSpPr/>
          <p:nvPr/>
        </p:nvSpPr>
        <p:spPr>
          <a:xfrm>
            <a:off x="3126934" y="5389782"/>
            <a:ext cx="171428" cy="239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u="sng" dirty="0">
                <a:solidFill>
                  <a:srgbClr val="17172B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350" dirty="0"/>
          </a:p>
        </p:txBody>
      </p:sp>
      <p:sp>
        <p:nvSpPr>
          <p:cNvPr id="12" name="Shape 20"/>
          <p:cNvSpPr/>
          <p:nvPr/>
        </p:nvSpPr>
        <p:spPr>
          <a:xfrm>
            <a:off x="6032500" y="1885928"/>
            <a:ext cx="5270500" cy="4095750"/>
          </a:xfrm>
          <a:prstGeom prst="rect">
            <a:avLst/>
          </a:prstGeom>
          <a:solidFill>
            <a:srgbClr val="FFFFFF"/>
          </a:solidFill>
          <a:ln w="10583">
            <a:solidFill>
              <a:srgbClr val="C2C8E0"/>
            </a:solidFill>
            <a:prstDash val="solid"/>
          </a:ln>
        </p:spPr>
      </p:sp>
      <p:pic>
        <p:nvPicPr>
          <p:cNvPr id="13" name="Picture 21" descr="__type_image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172" y="2023512"/>
            <a:ext cx="4919100" cy="262544"/>
          </a:xfrm>
          <a:prstGeom prst="rect">
            <a:avLst/>
          </a:prstGeom>
        </p:spPr>
      </p:pic>
      <p:sp>
        <p:nvSpPr>
          <p:cNvPr id="14" name="TextBox 21"/>
          <p:cNvSpPr/>
          <p:nvPr/>
        </p:nvSpPr>
        <p:spPr>
          <a:xfrm>
            <a:off x="6208172" y="2023512"/>
            <a:ext cx="4919100" cy="262544"/>
          </a:xfrm>
          <a:prstGeom prst="rect">
            <a:avLst/>
          </a:prstGeom>
          <a:noFill/>
          <a:ln/>
        </p:spPr>
        <p:txBody>
          <a:bodyPr wrap="square" lIns="0" tIns="0" rIns="0" bIns="9525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/ CARD</a:t>
            </a:r>
            <a:endParaRPr lang="en-US" sz="1050" dirty="0"/>
          </a:p>
        </p:txBody>
      </p:sp>
      <p:pic>
        <p:nvPicPr>
          <p:cNvPr id="15" name="Picture 22" descr="__type_ima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8670" y="2286056"/>
            <a:ext cx="3578104" cy="3346428"/>
          </a:xfrm>
          <a:prstGeom prst="rect">
            <a:avLst/>
          </a:prstGeom>
        </p:spPr>
      </p:pic>
      <p:sp>
        <p:nvSpPr>
          <p:cNvPr id="16" name="TextBox 23"/>
          <p:cNvSpPr/>
          <p:nvPr/>
        </p:nvSpPr>
        <p:spPr>
          <a:xfrm>
            <a:off x="7340864" y="5695984"/>
            <a:ext cx="2653716" cy="1608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A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component screenshot · Sep 2026</a:t>
            </a:r>
            <a:endParaRPr lang="en-US" sz="1050" dirty="0"/>
          </a:p>
        </p:txBody>
      </p:sp>
      <p:sp>
        <p:nvSpPr>
          <p:cNvPr id="17" name="Shape 25"/>
          <p:cNvSpPr/>
          <p:nvPr/>
        </p:nvSpPr>
        <p:spPr>
          <a:xfrm>
            <a:off x="508000" y="6282973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18" name="Picture 25" descr="__type_image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000" y="6282973"/>
            <a:ext cx="11176000" cy="320973"/>
          </a:xfrm>
          <a:prstGeom prst="rect">
            <a:avLst/>
          </a:prstGeom>
        </p:spPr>
      </p:pic>
      <p:sp>
        <p:nvSpPr>
          <p:cNvPr id="19" name="TextBox 26"/>
          <p:cNvSpPr/>
          <p:nvPr/>
        </p:nvSpPr>
        <p:spPr>
          <a:xfrm>
            <a:off x="508000" y="6400767"/>
            <a:ext cx="3694796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example — not a claim of integration into a live project.</a:t>
            </a:r>
            <a:endParaRPr lang="en-US" sz="1000" dirty="0"/>
          </a:p>
        </p:txBody>
      </p:sp>
      <p:sp>
        <p:nvSpPr>
          <p:cNvPr id="20" name="TextBox 6"/>
          <p:cNvSpPr/>
          <p:nvPr/>
        </p:nvSpPr>
        <p:spPr>
          <a:xfrm>
            <a:off x="508000" y="432154"/>
            <a:ext cx="1039371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21" name="TextBox 6"/>
          <p:cNvSpPr/>
          <p:nvPr/>
        </p:nvSpPr>
        <p:spPr>
          <a:xfrm>
            <a:off x="508000" y="432154"/>
            <a:ext cx="1039371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shadcn/ui</a:t>
            </a:r>
            <a:endParaRPr lang="en-US" sz="1150" dirty="0"/>
          </a:p>
        </p:txBody>
      </p:sp>
      <p:sp>
        <p:nvSpPr>
          <p:cNvPr id="22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a component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" name="TextBox 11"/>
          <p:cNvSpPr/>
          <p:nvPr/>
        </p:nvSpPr>
        <p:spPr>
          <a:xfrm>
            <a:off x="508000" y="1917678"/>
            <a:ext cx="1933167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5" name="TextBox 11"/>
          <p:cNvSpPr/>
          <p:nvPr/>
        </p:nvSpPr>
        <p:spPr>
          <a:xfrm>
            <a:off x="508000" y="1917678"/>
            <a:ext cx="1933167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SAGE SCALE</a:t>
            </a:r>
            <a:endParaRPr lang="en-US" sz="1150" dirty="0"/>
          </a:p>
        </p:txBody>
      </p:sp>
      <p:sp>
        <p:nvSpPr>
          <p:cNvPr id="6" name="Shape 13"/>
          <p:cNvSpPr/>
          <p:nvPr/>
        </p:nvSpPr>
        <p:spPr>
          <a:xfrm>
            <a:off x="508000" y="2293607"/>
            <a:ext cx="820208" cy="901678"/>
          </a:xfrm>
          <a:prstGeom prst="rect">
            <a:avLst/>
          </a:prstGeom>
          <a:solidFill>
            <a:srgbClr val="FBFDFC"/>
          </a:solidFill>
          <a:ln/>
        </p:spPr>
      </p:sp>
      <p:sp>
        <p:nvSpPr>
          <p:cNvPr id="7" name="TextBox 14"/>
          <p:cNvSpPr/>
          <p:nvPr/>
        </p:nvSpPr>
        <p:spPr>
          <a:xfrm>
            <a:off x="603250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Box 15"/>
          <p:cNvSpPr/>
          <p:nvPr/>
        </p:nvSpPr>
        <p:spPr>
          <a:xfrm>
            <a:off x="603250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#fbfdfc</a:t>
            </a:r>
            <a:endParaRPr lang="en-US" sz="800" dirty="0"/>
          </a:p>
        </p:txBody>
      </p:sp>
      <p:sp>
        <p:nvSpPr>
          <p:cNvPr id="9" name="Shape 16"/>
          <p:cNvSpPr/>
          <p:nvPr/>
        </p:nvSpPr>
        <p:spPr>
          <a:xfrm>
            <a:off x="1372636" y="2293607"/>
            <a:ext cx="820208" cy="901678"/>
          </a:xfrm>
          <a:prstGeom prst="rect">
            <a:avLst/>
          </a:prstGeom>
          <a:solidFill>
            <a:srgbClr val="F7F9F8"/>
          </a:solidFill>
          <a:ln/>
        </p:spPr>
      </p:sp>
      <p:sp>
        <p:nvSpPr>
          <p:cNvPr id="10" name="TextBox 17"/>
          <p:cNvSpPr/>
          <p:nvPr/>
        </p:nvSpPr>
        <p:spPr>
          <a:xfrm>
            <a:off x="1467886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50" dirty="0"/>
          </a:p>
        </p:txBody>
      </p:sp>
      <p:sp>
        <p:nvSpPr>
          <p:cNvPr id="11" name="TextBox 18"/>
          <p:cNvSpPr/>
          <p:nvPr/>
        </p:nvSpPr>
        <p:spPr>
          <a:xfrm>
            <a:off x="1467886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#f7f9f8</a:t>
            </a:r>
            <a:endParaRPr lang="en-US" sz="800" dirty="0"/>
          </a:p>
        </p:txBody>
      </p:sp>
      <p:sp>
        <p:nvSpPr>
          <p:cNvPr id="12" name="Shape 19"/>
          <p:cNvSpPr/>
          <p:nvPr/>
        </p:nvSpPr>
        <p:spPr>
          <a:xfrm>
            <a:off x="2237272" y="2293607"/>
            <a:ext cx="820208" cy="901678"/>
          </a:xfrm>
          <a:prstGeom prst="rect">
            <a:avLst/>
          </a:prstGeom>
          <a:solidFill>
            <a:srgbClr val="EEF1F0"/>
          </a:solidFill>
          <a:ln/>
        </p:spPr>
      </p:sp>
      <p:sp>
        <p:nvSpPr>
          <p:cNvPr id="13" name="TextBox 20"/>
          <p:cNvSpPr/>
          <p:nvPr/>
        </p:nvSpPr>
        <p:spPr>
          <a:xfrm>
            <a:off x="2332522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Box 21"/>
          <p:cNvSpPr/>
          <p:nvPr/>
        </p:nvSpPr>
        <p:spPr>
          <a:xfrm>
            <a:off x="2332522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#eef1f0</a:t>
            </a:r>
            <a:endParaRPr lang="en-US" sz="800" dirty="0"/>
          </a:p>
        </p:txBody>
      </p:sp>
      <p:sp>
        <p:nvSpPr>
          <p:cNvPr id="15" name="Shape 22"/>
          <p:cNvSpPr/>
          <p:nvPr/>
        </p:nvSpPr>
        <p:spPr>
          <a:xfrm>
            <a:off x="3101909" y="2293607"/>
            <a:ext cx="820208" cy="901678"/>
          </a:xfrm>
          <a:prstGeom prst="rect">
            <a:avLst/>
          </a:prstGeom>
          <a:solidFill>
            <a:srgbClr val="E6E9E8"/>
          </a:solidFill>
          <a:ln/>
        </p:spPr>
      </p:sp>
      <p:sp>
        <p:nvSpPr>
          <p:cNvPr id="16" name="TextBox 23"/>
          <p:cNvSpPr/>
          <p:nvPr/>
        </p:nvSpPr>
        <p:spPr>
          <a:xfrm>
            <a:off x="3197159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50" dirty="0"/>
          </a:p>
        </p:txBody>
      </p:sp>
      <p:sp>
        <p:nvSpPr>
          <p:cNvPr id="17" name="TextBox 24"/>
          <p:cNvSpPr/>
          <p:nvPr/>
        </p:nvSpPr>
        <p:spPr>
          <a:xfrm>
            <a:off x="3197159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#e6e9e8</a:t>
            </a:r>
            <a:endParaRPr lang="en-US" sz="800" dirty="0"/>
          </a:p>
        </p:txBody>
      </p:sp>
      <p:sp>
        <p:nvSpPr>
          <p:cNvPr id="18" name="Shape 25"/>
          <p:cNvSpPr/>
          <p:nvPr/>
        </p:nvSpPr>
        <p:spPr>
          <a:xfrm>
            <a:off x="3966545" y="2293607"/>
            <a:ext cx="820208" cy="901678"/>
          </a:xfrm>
          <a:prstGeom prst="rect">
            <a:avLst/>
          </a:prstGeom>
          <a:solidFill>
            <a:srgbClr val="DFE2E0"/>
          </a:solidFill>
          <a:ln/>
        </p:spPr>
      </p:sp>
      <p:sp>
        <p:nvSpPr>
          <p:cNvPr id="19" name="TextBox 26"/>
          <p:cNvSpPr/>
          <p:nvPr/>
        </p:nvSpPr>
        <p:spPr>
          <a:xfrm>
            <a:off x="4061795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50" dirty="0"/>
          </a:p>
        </p:txBody>
      </p:sp>
      <p:sp>
        <p:nvSpPr>
          <p:cNvPr id="20" name="TextBox 27"/>
          <p:cNvSpPr/>
          <p:nvPr/>
        </p:nvSpPr>
        <p:spPr>
          <a:xfrm>
            <a:off x="4061795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#dfe2e0</a:t>
            </a:r>
            <a:endParaRPr lang="en-US" sz="800" dirty="0"/>
          </a:p>
        </p:txBody>
      </p:sp>
      <p:sp>
        <p:nvSpPr>
          <p:cNvPr id="21" name="Shape 28"/>
          <p:cNvSpPr/>
          <p:nvPr/>
        </p:nvSpPr>
        <p:spPr>
          <a:xfrm>
            <a:off x="4831181" y="2293607"/>
            <a:ext cx="820208" cy="901678"/>
          </a:xfrm>
          <a:prstGeom prst="rect">
            <a:avLst/>
          </a:prstGeom>
          <a:solidFill>
            <a:srgbClr val="D7DAD9"/>
          </a:solidFill>
          <a:ln/>
        </p:spPr>
      </p:sp>
      <p:sp>
        <p:nvSpPr>
          <p:cNvPr id="22" name="TextBox 29"/>
          <p:cNvSpPr/>
          <p:nvPr/>
        </p:nvSpPr>
        <p:spPr>
          <a:xfrm>
            <a:off x="4926431" y="2388857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50" dirty="0"/>
          </a:p>
        </p:txBody>
      </p:sp>
      <p:sp>
        <p:nvSpPr>
          <p:cNvPr id="23" name="TextBox 30"/>
          <p:cNvSpPr/>
          <p:nvPr/>
        </p:nvSpPr>
        <p:spPr>
          <a:xfrm>
            <a:off x="4926431" y="2951924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#d7dad9</a:t>
            </a:r>
            <a:endParaRPr lang="en-US" sz="800" dirty="0"/>
          </a:p>
        </p:txBody>
      </p:sp>
      <p:sp>
        <p:nvSpPr>
          <p:cNvPr id="24" name="Shape 31"/>
          <p:cNvSpPr/>
          <p:nvPr/>
        </p:nvSpPr>
        <p:spPr>
          <a:xfrm>
            <a:off x="508000" y="3239714"/>
            <a:ext cx="820208" cy="901678"/>
          </a:xfrm>
          <a:prstGeom prst="rect">
            <a:avLst/>
          </a:prstGeom>
          <a:solidFill>
            <a:srgbClr val="CBCFCD"/>
          </a:solidFill>
          <a:ln/>
        </p:spPr>
      </p:sp>
      <p:sp>
        <p:nvSpPr>
          <p:cNvPr id="25" name="TextBox 32"/>
          <p:cNvSpPr/>
          <p:nvPr/>
        </p:nvSpPr>
        <p:spPr>
          <a:xfrm>
            <a:off x="603250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50" dirty="0"/>
          </a:p>
        </p:txBody>
      </p:sp>
      <p:sp>
        <p:nvSpPr>
          <p:cNvPr id="26" name="TextBox 33"/>
          <p:cNvSpPr/>
          <p:nvPr/>
        </p:nvSpPr>
        <p:spPr>
          <a:xfrm>
            <a:off x="603250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#cbcfcd</a:t>
            </a:r>
            <a:endParaRPr lang="en-US" sz="800" dirty="0"/>
          </a:p>
        </p:txBody>
      </p:sp>
      <p:sp>
        <p:nvSpPr>
          <p:cNvPr id="27" name="Shape 34"/>
          <p:cNvSpPr/>
          <p:nvPr/>
        </p:nvSpPr>
        <p:spPr>
          <a:xfrm>
            <a:off x="1372636" y="3239714"/>
            <a:ext cx="820208" cy="901678"/>
          </a:xfrm>
          <a:prstGeom prst="rect">
            <a:avLst/>
          </a:prstGeom>
          <a:solidFill>
            <a:srgbClr val="B8BCBA"/>
          </a:solidFill>
          <a:ln/>
        </p:spPr>
      </p:sp>
      <p:sp>
        <p:nvSpPr>
          <p:cNvPr id="28" name="TextBox 35"/>
          <p:cNvSpPr/>
          <p:nvPr/>
        </p:nvSpPr>
        <p:spPr>
          <a:xfrm>
            <a:off x="1467886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50" dirty="0"/>
          </a:p>
        </p:txBody>
      </p:sp>
      <p:sp>
        <p:nvSpPr>
          <p:cNvPr id="29" name="TextBox 36"/>
          <p:cNvSpPr/>
          <p:nvPr/>
        </p:nvSpPr>
        <p:spPr>
          <a:xfrm>
            <a:off x="1467886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1725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#b8bcba</a:t>
            </a:r>
            <a:endParaRPr lang="en-US" sz="800" dirty="0"/>
          </a:p>
        </p:txBody>
      </p:sp>
      <p:sp>
        <p:nvSpPr>
          <p:cNvPr id="30" name="Shape 37"/>
          <p:cNvSpPr/>
          <p:nvPr/>
        </p:nvSpPr>
        <p:spPr>
          <a:xfrm>
            <a:off x="2237272" y="3239714"/>
            <a:ext cx="820208" cy="901678"/>
          </a:xfrm>
          <a:prstGeom prst="rect">
            <a:avLst/>
          </a:prstGeom>
          <a:solidFill>
            <a:srgbClr val="868E8B"/>
          </a:solidFill>
          <a:ln/>
        </p:spPr>
      </p:sp>
      <p:sp>
        <p:nvSpPr>
          <p:cNvPr id="31" name="TextBox 38"/>
          <p:cNvSpPr/>
          <p:nvPr/>
        </p:nvSpPr>
        <p:spPr>
          <a:xfrm>
            <a:off x="2332522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50" dirty="0"/>
          </a:p>
        </p:txBody>
      </p:sp>
      <p:sp>
        <p:nvSpPr>
          <p:cNvPr id="32" name="TextBox 39"/>
          <p:cNvSpPr/>
          <p:nvPr/>
        </p:nvSpPr>
        <p:spPr>
          <a:xfrm>
            <a:off x="2332522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#868e8b</a:t>
            </a:r>
            <a:endParaRPr lang="en-US" sz="800" dirty="0"/>
          </a:p>
        </p:txBody>
      </p:sp>
      <p:sp>
        <p:nvSpPr>
          <p:cNvPr id="33" name="Shape 40"/>
          <p:cNvSpPr/>
          <p:nvPr/>
        </p:nvSpPr>
        <p:spPr>
          <a:xfrm>
            <a:off x="3101909" y="3239714"/>
            <a:ext cx="820208" cy="901678"/>
          </a:xfrm>
          <a:prstGeom prst="rect">
            <a:avLst/>
          </a:prstGeom>
          <a:solidFill>
            <a:srgbClr val="7C8481"/>
          </a:solidFill>
          <a:ln/>
        </p:spPr>
      </p:sp>
      <p:sp>
        <p:nvSpPr>
          <p:cNvPr id="34" name="TextBox 41"/>
          <p:cNvSpPr/>
          <p:nvPr/>
        </p:nvSpPr>
        <p:spPr>
          <a:xfrm>
            <a:off x="3197159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50" dirty="0"/>
          </a:p>
        </p:txBody>
      </p:sp>
      <p:sp>
        <p:nvSpPr>
          <p:cNvPr id="35" name="TextBox 42"/>
          <p:cNvSpPr/>
          <p:nvPr/>
        </p:nvSpPr>
        <p:spPr>
          <a:xfrm>
            <a:off x="3197159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#7c8481</a:t>
            </a:r>
            <a:endParaRPr lang="en-US" sz="800" dirty="0"/>
          </a:p>
        </p:txBody>
      </p:sp>
      <p:sp>
        <p:nvSpPr>
          <p:cNvPr id="36" name="Shape 43"/>
          <p:cNvSpPr/>
          <p:nvPr/>
        </p:nvSpPr>
        <p:spPr>
          <a:xfrm>
            <a:off x="3966545" y="3239714"/>
            <a:ext cx="820208" cy="901678"/>
          </a:xfrm>
          <a:prstGeom prst="rect">
            <a:avLst/>
          </a:prstGeom>
          <a:solidFill>
            <a:srgbClr val="5F6563"/>
          </a:solidFill>
          <a:ln/>
        </p:spPr>
      </p:sp>
      <p:sp>
        <p:nvSpPr>
          <p:cNvPr id="37" name="TextBox 44"/>
          <p:cNvSpPr/>
          <p:nvPr/>
        </p:nvSpPr>
        <p:spPr>
          <a:xfrm>
            <a:off x="4061795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50" dirty="0"/>
          </a:p>
        </p:txBody>
      </p:sp>
      <p:sp>
        <p:nvSpPr>
          <p:cNvPr id="38" name="TextBox 45"/>
          <p:cNvSpPr/>
          <p:nvPr/>
        </p:nvSpPr>
        <p:spPr>
          <a:xfrm>
            <a:off x="4061795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#5f6563</a:t>
            </a:r>
            <a:endParaRPr lang="en-US" sz="800" dirty="0"/>
          </a:p>
        </p:txBody>
      </p:sp>
      <p:sp>
        <p:nvSpPr>
          <p:cNvPr id="39" name="Shape 46"/>
          <p:cNvSpPr/>
          <p:nvPr/>
        </p:nvSpPr>
        <p:spPr>
          <a:xfrm>
            <a:off x="4831181" y="3239714"/>
            <a:ext cx="820208" cy="901678"/>
          </a:xfrm>
          <a:prstGeom prst="rect">
            <a:avLst/>
          </a:prstGeom>
          <a:solidFill>
            <a:srgbClr val="1A211E"/>
          </a:solidFill>
          <a:ln/>
        </p:spPr>
      </p:sp>
      <p:sp>
        <p:nvSpPr>
          <p:cNvPr id="40" name="TextBox 47"/>
          <p:cNvSpPr/>
          <p:nvPr/>
        </p:nvSpPr>
        <p:spPr>
          <a:xfrm>
            <a:off x="4926431" y="3334964"/>
            <a:ext cx="629708" cy="246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50" dirty="0"/>
          </a:p>
        </p:txBody>
      </p:sp>
      <p:sp>
        <p:nvSpPr>
          <p:cNvPr id="41" name="TextBox 48"/>
          <p:cNvSpPr/>
          <p:nvPr/>
        </p:nvSpPr>
        <p:spPr>
          <a:xfrm>
            <a:off x="4926431" y="3898030"/>
            <a:ext cx="629708" cy="148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#1a211e</a:t>
            </a:r>
            <a:endParaRPr lang="en-US" sz="800" dirty="0"/>
          </a:p>
        </p:txBody>
      </p:sp>
      <p:sp>
        <p:nvSpPr>
          <p:cNvPr id="42" name="TextBox 49"/>
          <p:cNvSpPr/>
          <p:nvPr/>
        </p:nvSpPr>
        <p:spPr>
          <a:xfrm>
            <a:off x="508000" y="4268390"/>
            <a:ext cx="5143500" cy="3022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scale for surfaces, borders and text.</a:t>
            </a:r>
            <a:endParaRPr lang="en-US" sz="1400" dirty="0"/>
          </a:p>
        </p:txBody>
      </p:sp>
      <p:sp>
        <p:nvSpPr>
          <p:cNvPr id="43" name="TextBox 51"/>
          <p:cNvSpPr/>
          <p:nvPr/>
        </p:nvSpPr>
        <p:spPr>
          <a:xfrm>
            <a:off x="508000" y="4697677"/>
            <a:ext cx="1322145" cy="489700"/>
          </a:xfrm>
          <a:prstGeom prst="rect">
            <a:avLst/>
          </a:prstGeom>
          <a:solidFill>
            <a:srgbClr val="D4FF00"/>
          </a:solidFill>
          <a:ln w="10583">
            <a:solidFill>
              <a:srgbClr val="D4FF00"/>
            </a:solidFill>
            <a:prstDash val="solid"/>
          </a:ln>
        </p:spPr>
        <p:txBody>
          <a:bodyPr wrap="square" lIns="158750" tIns="114300" rIns="158750" bIns="114300" rtlCol="0" anchor="ctr">
            <a:sp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71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Sage palette</a:t>
            </a:r>
            <a:endParaRPr lang="en-US" sz="1350" dirty="0"/>
          </a:p>
        </p:txBody>
      </p:sp>
      <p:sp>
        <p:nvSpPr>
          <p:cNvPr id="44" name="TextBox 52"/>
          <p:cNvSpPr/>
          <p:nvPr/>
        </p:nvSpPr>
        <p:spPr>
          <a:xfrm>
            <a:off x="1906323" y="4697677"/>
            <a:ext cx="1326169" cy="489700"/>
          </a:xfrm>
          <a:prstGeom prst="rect">
            <a:avLst/>
          </a:prstGeom>
          <a:noFill/>
          <a:ln w="10583">
            <a:solidFill>
              <a:srgbClr val="FFFFFF"/>
            </a:solidFill>
            <a:prstDash val="solid"/>
          </a:ln>
        </p:spPr>
        <p:txBody>
          <a:bodyPr wrap="square" lIns="158750" tIns="114300" rIns="158750" bIns="114300" rtlCol="0" anchor="ctr">
            <a:sp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blue</a:t>
            </a:r>
            <a:endParaRPr lang="en-US" sz="1350" dirty="0"/>
          </a:p>
        </p:txBody>
      </p:sp>
      <p:sp>
        <p:nvSpPr>
          <p:cNvPr id="45" name="TextBox 54"/>
          <p:cNvSpPr/>
          <p:nvPr/>
        </p:nvSpPr>
        <p:spPr>
          <a:xfrm>
            <a:off x="508000" y="5314378"/>
            <a:ext cx="1105242" cy="489700"/>
          </a:xfrm>
          <a:prstGeom prst="rect">
            <a:avLst/>
          </a:prstGeom>
          <a:solidFill>
            <a:srgbClr val="D4FF00"/>
          </a:solidFill>
          <a:ln w="10583">
            <a:solidFill>
              <a:srgbClr val="D4FF00"/>
            </a:solidFill>
            <a:prstDash val="solid"/>
          </a:ln>
        </p:spPr>
        <p:txBody>
          <a:bodyPr wrap="square" lIns="158750" tIns="114300" rIns="158750" bIns="114300" rtlCol="0" anchor="ctr">
            <a:sp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71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Sans serif</a:t>
            </a:r>
            <a:endParaRPr lang="en-US" sz="1350" dirty="0"/>
          </a:p>
        </p:txBody>
      </p:sp>
      <p:sp>
        <p:nvSpPr>
          <p:cNvPr id="46" name="TextBox 55"/>
          <p:cNvSpPr/>
          <p:nvPr/>
        </p:nvSpPr>
        <p:spPr>
          <a:xfrm>
            <a:off x="1689420" y="5314378"/>
            <a:ext cx="705280" cy="489700"/>
          </a:xfrm>
          <a:prstGeom prst="rect">
            <a:avLst/>
          </a:prstGeom>
          <a:noFill/>
          <a:ln w="10583">
            <a:solidFill>
              <a:srgbClr val="FFFFFF"/>
            </a:solidFill>
            <a:prstDash val="solid"/>
          </a:ln>
        </p:spPr>
        <p:txBody>
          <a:bodyPr wrap="square" lIns="158750" tIns="114300" rIns="158750" bIns="114300" rtlCol="0" anchor="ctr">
            <a:sp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Serif</a:t>
            </a:r>
            <a:endParaRPr lang="en-US" sz="1350" dirty="0"/>
          </a:p>
        </p:txBody>
      </p:sp>
      <p:sp>
        <p:nvSpPr>
          <p:cNvPr id="47" name="TextBox 56"/>
          <p:cNvSpPr/>
          <p:nvPr/>
        </p:nvSpPr>
        <p:spPr>
          <a:xfrm>
            <a:off x="508000" y="5931078"/>
            <a:ext cx="5143500" cy="2337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40"/>
              </a:lnSpc>
              <a:buNone/>
            </a:pPr>
            <a:r>
              <a:rPr lang="en-US" sz="1150" dirty="0">
                <a:solidFill>
                  <a:srgbClr val="CBD0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sample interface with coordinated color and typography.</a:t>
            </a:r>
            <a:endParaRPr lang="en-US" sz="1150" dirty="0"/>
          </a:p>
        </p:txBody>
      </p:sp>
      <p:sp>
        <p:nvSpPr>
          <p:cNvPr id="48" name="Shape 57"/>
          <p:cNvSpPr/>
          <p:nvPr/>
        </p:nvSpPr>
        <p:spPr>
          <a:xfrm>
            <a:off x="6159500" y="1885928"/>
            <a:ext cx="5524500" cy="3886178"/>
          </a:xfrm>
          <a:prstGeom prst="rect">
            <a:avLst/>
          </a:prstGeom>
          <a:solidFill>
            <a:srgbClr val="F7F9F8"/>
          </a:solidFill>
          <a:ln w="24694">
            <a:solidFill>
              <a:srgbClr val="B8BCBA"/>
            </a:solidFill>
            <a:prstDash val="solid"/>
          </a:ln>
        </p:spPr>
      </p:sp>
      <p:sp>
        <p:nvSpPr>
          <p:cNvPr id="49" name="Shape 58"/>
          <p:cNvSpPr/>
          <p:nvPr/>
        </p:nvSpPr>
        <p:spPr>
          <a:xfrm>
            <a:off x="6184194" y="1910623"/>
            <a:ext cx="5475056" cy="501606"/>
          </a:xfrm>
          <a:prstGeom prst="rect">
            <a:avLst/>
          </a:prstGeom>
          <a:noFill/>
          <a:ln/>
        </p:spPr>
      </p:sp>
      <p:pic>
        <p:nvPicPr>
          <p:cNvPr id="50" name="Picture 58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84194" y="1910623"/>
            <a:ext cx="5475056" cy="501606"/>
          </a:xfrm>
          <a:prstGeom prst="rect">
            <a:avLst/>
          </a:prstGeom>
        </p:spPr>
      </p:pic>
      <p:sp>
        <p:nvSpPr>
          <p:cNvPr id="51" name="TextBox 59"/>
          <p:cNvSpPr/>
          <p:nvPr/>
        </p:nvSpPr>
        <p:spPr>
          <a:xfrm>
            <a:off x="6374694" y="2050301"/>
            <a:ext cx="940263" cy="2116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PROJECTS</a:t>
            </a:r>
            <a:endParaRPr lang="en-US" sz="1100" dirty="0"/>
          </a:p>
        </p:txBody>
      </p:sp>
      <p:sp>
        <p:nvSpPr>
          <p:cNvPr id="52" name="TextBox 60"/>
          <p:cNvSpPr/>
          <p:nvPr/>
        </p:nvSpPr>
        <p:spPr>
          <a:xfrm>
            <a:off x="11329127" y="2050301"/>
            <a:ext cx="139623" cy="2116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↗</a:t>
            </a:r>
            <a:endParaRPr lang="en-US" sz="1100" dirty="0"/>
          </a:p>
        </p:txBody>
      </p:sp>
      <p:sp>
        <p:nvSpPr>
          <p:cNvPr id="53" name="TextBox 62"/>
          <p:cNvSpPr/>
          <p:nvPr/>
        </p:nvSpPr>
        <p:spPr>
          <a:xfrm>
            <a:off x="6450872" y="2697979"/>
            <a:ext cx="1045049" cy="1552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 &amp; COLOR</a:t>
            </a:r>
            <a:endParaRPr lang="en-US" sz="1100" dirty="0"/>
          </a:p>
        </p:txBody>
      </p:sp>
      <p:sp>
        <p:nvSpPr>
          <p:cNvPr id="54" name="TextBox 63"/>
          <p:cNvSpPr/>
          <p:nvPr/>
        </p:nvSpPr>
        <p:spPr>
          <a:xfrm>
            <a:off x="6450872" y="2983729"/>
            <a:ext cx="4941700" cy="5529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355"/>
              </a:lnSpc>
              <a:buNone/>
            </a:pPr>
            <a:r>
              <a:rPr lang="en-US" sz="3350" b="1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projects</a:t>
            </a:r>
            <a:endParaRPr lang="en-US" sz="3350" dirty="0"/>
          </a:p>
        </p:txBody>
      </p:sp>
      <p:sp>
        <p:nvSpPr>
          <p:cNvPr id="55" name="TextBox 64"/>
          <p:cNvSpPr/>
          <p:nvPr/>
        </p:nvSpPr>
        <p:spPr>
          <a:xfrm>
            <a:off x="6450872" y="3663708"/>
            <a:ext cx="4941700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465"/>
              </a:lnSpc>
              <a:buNone/>
            </a:pPr>
            <a:r>
              <a:rPr lang="en-US" sz="145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Components, color and type</a:t>
            </a:r>
            <a:endParaRPr lang="en-US" sz="1450" dirty="0"/>
          </a:p>
          <a:p>
            <a:pPr algn="l" indent="0" marL="0">
              <a:lnSpc>
                <a:spcPts val="2465"/>
              </a:lnSpc>
              <a:buNone/>
            </a:pPr>
            <a:r>
              <a:rPr lang="en-US" sz="145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shape the feel of a page.</a:t>
            </a:r>
            <a:endParaRPr lang="en-US" sz="1450" dirty="0"/>
          </a:p>
        </p:txBody>
      </p:sp>
      <p:sp>
        <p:nvSpPr>
          <p:cNvPr id="56" name="TextBox 66"/>
          <p:cNvSpPr/>
          <p:nvPr/>
        </p:nvSpPr>
        <p:spPr>
          <a:xfrm>
            <a:off x="6450872" y="4467546"/>
            <a:ext cx="745463" cy="282167"/>
          </a:xfrm>
          <a:prstGeom prst="rect">
            <a:avLst/>
          </a:prstGeom>
          <a:noFill/>
          <a:ln w="3528">
            <a:solidFill>
              <a:srgbClr val="B8BCBA"/>
            </a:solidFill>
            <a:prstDash val="solid"/>
          </a:ln>
        </p:spPr>
        <p:txBody>
          <a:bodyPr wrap="square" lIns="114300" tIns="31750" rIns="114300" bIns="3175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Surface</a:t>
            </a:r>
            <a:endParaRPr lang="en-US" sz="1150" dirty="0"/>
          </a:p>
        </p:txBody>
      </p:sp>
      <p:sp>
        <p:nvSpPr>
          <p:cNvPr id="57" name="TextBox 67"/>
          <p:cNvSpPr/>
          <p:nvPr/>
        </p:nvSpPr>
        <p:spPr>
          <a:xfrm>
            <a:off x="7291586" y="4467546"/>
            <a:ext cx="702855" cy="282167"/>
          </a:xfrm>
          <a:prstGeom prst="rect">
            <a:avLst/>
          </a:prstGeom>
          <a:noFill/>
          <a:ln w="3528">
            <a:solidFill>
              <a:srgbClr val="B8BCBA"/>
            </a:solidFill>
            <a:prstDash val="solid"/>
          </a:ln>
        </p:spPr>
        <p:txBody>
          <a:bodyPr wrap="square" lIns="114300" tIns="31750" rIns="114300" bIns="3175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Border</a:t>
            </a:r>
            <a:endParaRPr lang="en-US" sz="1150" dirty="0"/>
          </a:p>
        </p:txBody>
      </p:sp>
      <p:sp>
        <p:nvSpPr>
          <p:cNvPr id="58" name="TextBox 68"/>
          <p:cNvSpPr/>
          <p:nvPr/>
        </p:nvSpPr>
        <p:spPr>
          <a:xfrm>
            <a:off x="8089691" y="4467546"/>
            <a:ext cx="514890" cy="282167"/>
          </a:xfrm>
          <a:prstGeom prst="rect">
            <a:avLst/>
          </a:prstGeom>
          <a:noFill/>
          <a:ln w="3528">
            <a:solidFill>
              <a:srgbClr val="B8BCBA"/>
            </a:solidFill>
            <a:prstDash val="solid"/>
          </a:ln>
        </p:spPr>
        <p:txBody>
          <a:bodyPr wrap="square" lIns="114300" tIns="31750" rIns="114300" bIns="31750" rtlCol="0" anchor="t">
            <a:spAutoFit/>
          </a:bodyPr>
          <a:lstStyle/>
          <a:p>
            <a:pPr algn="l" indent="0" marL="0">
              <a:buNone/>
            </a:pPr>
            <a:r>
              <a:rPr lang="en-US" sz="1150" dirty="0">
                <a:solidFill>
                  <a:srgbClr val="1A21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</a:t>
            </a:r>
            <a:endParaRPr lang="en-US" sz="1150" dirty="0"/>
          </a:p>
        </p:txBody>
      </p:sp>
      <p:sp>
        <p:nvSpPr>
          <p:cNvPr id="59" name="TextBox 69"/>
          <p:cNvSpPr/>
          <p:nvPr/>
        </p:nvSpPr>
        <p:spPr>
          <a:xfrm>
            <a:off x="6450872" y="4927479"/>
            <a:ext cx="1446940" cy="409167"/>
          </a:xfrm>
          <a:prstGeom prst="rect">
            <a:avLst/>
          </a:prstGeom>
          <a:solidFill>
            <a:srgbClr val="5F6563"/>
          </a:solidFill>
          <a:ln/>
        </p:spPr>
        <p:txBody>
          <a:bodyPr wrap="square" lIns="158750" tIns="95250" rIns="158750" bIns="95250" rtlCol="0" anchor="t">
            <a:sp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highlight>
                  <a:srgbClr val="5F6563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View projects →</a:t>
            </a:r>
            <a:endParaRPr lang="en-US" sz="1200" dirty="0"/>
          </a:p>
        </p:txBody>
      </p:sp>
      <p:sp>
        <p:nvSpPr>
          <p:cNvPr id="60" name="Shape 70"/>
          <p:cNvSpPr/>
          <p:nvPr/>
        </p:nvSpPr>
        <p:spPr>
          <a:xfrm>
            <a:off x="508000" y="6282973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61" name="Picture 70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" y="6282973"/>
            <a:ext cx="11176000" cy="320973"/>
          </a:xfrm>
          <a:prstGeom prst="rect">
            <a:avLst/>
          </a:prstGeom>
        </p:spPr>
      </p:pic>
      <p:sp>
        <p:nvSpPr>
          <p:cNvPr id="62" name="TextBox 71"/>
          <p:cNvSpPr/>
          <p:nvPr/>
        </p:nvSpPr>
        <p:spPr>
          <a:xfrm>
            <a:off x="508000" y="6400767"/>
            <a:ext cx="4989655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Layout demo. Fonts embedded via Google Fonts; Fontsource is a resource to explore.</a:t>
            </a:r>
            <a:endParaRPr lang="en-US" sz="1000" dirty="0"/>
          </a:p>
        </p:txBody>
      </p:sp>
      <p:sp>
        <p:nvSpPr>
          <p:cNvPr id="63" name="TextBox 6"/>
          <p:cNvSpPr/>
          <p:nvPr/>
        </p:nvSpPr>
        <p:spPr>
          <a:xfrm>
            <a:off x="508000" y="432154"/>
            <a:ext cx="2469499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64" name="TextBox 6"/>
          <p:cNvSpPr/>
          <p:nvPr/>
        </p:nvSpPr>
        <p:spPr>
          <a:xfrm>
            <a:off x="508000" y="432154"/>
            <a:ext cx="2469499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Radix Colors + Fontsource</a:t>
            </a:r>
            <a:endParaRPr lang="en-US" sz="1150" dirty="0"/>
          </a:p>
        </p:txBody>
      </p:sp>
      <p:sp>
        <p:nvSpPr>
          <p:cNvPr id="65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66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layout. Different feel.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" name="Shape 10"/>
          <p:cNvSpPr/>
          <p:nvPr/>
        </p:nvSpPr>
        <p:spPr>
          <a:xfrm>
            <a:off x="508000" y="1885928"/>
            <a:ext cx="5445125" cy="3784534"/>
          </a:xfrm>
          <a:prstGeom prst="rect">
            <a:avLst/>
          </a:prstGeom>
          <a:solidFill>
            <a:srgbClr val="F6F7FC"/>
          </a:solidFill>
          <a:ln/>
        </p:spPr>
      </p:sp>
      <p:sp>
        <p:nvSpPr>
          <p:cNvPr id="5" name="TextBox 11"/>
          <p:cNvSpPr/>
          <p:nvPr/>
        </p:nvSpPr>
        <p:spPr>
          <a:xfrm>
            <a:off x="730250" y="2108178"/>
            <a:ext cx="860612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6" name="TextBox 11"/>
          <p:cNvSpPr/>
          <p:nvPr/>
        </p:nvSpPr>
        <p:spPr>
          <a:xfrm>
            <a:off x="730250" y="2108178"/>
            <a:ext cx="860612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Mermaid</a:t>
            </a:r>
            <a:endParaRPr lang="en-US" sz="1150" dirty="0"/>
          </a:p>
        </p:txBody>
      </p:sp>
      <p:sp>
        <p:nvSpPr>
          <p:cNvPr id="7" name="TextBox 12"/>
          <p:cNvSpPr/>
          <p:nvPr/>
        </p:nvSpPr>
        <p:spPr>
          <a:xfrm>
            <a:off x="730250" y="2426946"/>
            <a:ext cx="5000625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text into a diagram</a:t>
            </a:r>
            <a:endParaRPr lang="en-US" sz="1650" dirty="0"/>
          </a:p>
        </p:txBody>
      </p:sp>
      <p:sp>
        <p:nvSpPr>
          <p:cNvPr id="8" name="TextBox 13"/>
          <p:cNvSpPr/>
          <p:nvPr/>
        </p:nvSpPr>
        <p:spPr>
          <a:xfrm>
            <a:off x="730250" y="2826302"/>
            <a:ext cx="5000625" cy="723746"/>
          </a:xfrm>
          <a:prstGeom prst="rect">
            <a:avLst/>
          </a:prstGeom>
          <a:solidFill>
            <a:srgbClr val="E3E9FA"/>
          </a:solidFill>
          <a:ln/>
        </p:spPr>
        <p:txBody>
          <a:bodyPr wrap="square" lIns="146050" tIns="146050" rIns="146050" bIns="146050" rtlCol="0" anchor="t">
            <a:spAutoFit/>
          </a:bodyPr>
          <a:lstStyle/>
          <a:p>
            <a:pPr algn="l" indent="0" marL="0">
              <a:lnSpc>
                <a:spcPts val="1700"/>
              </a:lnSpc>
              <a:buNone/>
            </a:pPr>
            <a:r>
              <a:rPr lang="en-US" sz="100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flowchart LR</a:t>
            </a:r>
            <a:endParaRPr lang="en-US" sz="1000" dirty="0"/>
          </a:p>
          <a:p>
            <a:pPr algn="l" indent="0" marL="0">
              <a:lnSpc>
                <a:spcPts val="1700"/>
              </a:lnSpc>
              <a:buNone/>
            </a:pPr>
            <a:r>
              <a:rPr lang="en-US" sz="100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A[Collect] --&gt; B[Outline] --&gt; C[Review]</a:t>
            </a:r>
            <a:endParaRPr lang="en-US" sz="1000" dirty="0"/>
          </a:p>
        </p:txBody>
      </p:sp>
      <p:pic>
        <p:nvPicPr>
          <p:cNvPr id="9" name="Picture 15" descr="__type_imag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2795" y="4112065"/>
            <a:ext cx="2895534" cy="444390"/>
          </a:xfrm>
          <a:prstGeom prst="rect">
            <a:avLst/>
          </a:prstGeom>
        </p:spPr>
      </p:pic>
      <p:sp>
        <p:nvSpPr>
          <p:cNvPr id="10" name="TextBox 17"/>
          <p:cNvSpPr/>
          <p:nvPr/>
        </p:nvSpPr>
        <p:spPr>
          <a:xfrm>
            <a:off x="730250" y="5131153"/>
            <a:ext cx="5000625" cy="22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60"/>
              </a:lnSpc>
              <a:buNone/>
            </a:pPr>
            <a:r>
              <a:rPr lang="en-US" sz="110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Rendered from text. Follow the nodes and links.</a:t>
            </a:r>
            <a:endParaRPr lang="en-US" sz="1100" dirty="0"/>
          </a:p>
        </p:txBody>
      </p:sp>
      <p:sp>
        <p:nvSpPr>
          <p:cNvPr id="11" name="Shape 18"/>
          <p:cNvSpPr/>
          <p:nvPr/>
        </p:nvSpPr>
        <p:spPr>
          <a:xfrm>
            <a:off x="6238875" y="1885928"/>
            <a:ext cx="5445125" cy="3784534"/>
          </a:xfrm>
          <a:prstGeom prst="rect">
            <a:avLst/>
          </a:prstGeom>
          <a:solidFill>
            <a:srgbClr val="F6F7FC"/>
          </a:solidFill>
          <a:ln/>
        </p:spPr>
      </p:sp>
      <p:sp>
        <p:nvSpPr>
          <p:cNvPr id="12" name="TextBox 19"/>
          <p:cNvSpPr/>
          <p:nvPr/>
        </p:nvSpPr>
        <p:spPr>
          <a:xfrm>
            <a:off x="6461125" y="2108178"/>
            <a:ext cx="949964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13" name="TextBox 19"/>
          <p:cNvSpPr/>
          <p:nvPr/>
        </p:nvSpPr>
        <p:spPr>
          <a:xfrm>
            <a:off x="6461125" y="2108178"/>
            <a:ext cx="949964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Rough.js</a:t>
            </a:r>
            <a:endParaRPr lang="en-US" sz="1150" dirty="0"/>
          </a:p>
        </p:txBody>
      </p:sp>
      <p:sp>
        <p:nvSpPr>
          <p:cNvPr id="14" name="TextBox 20"/>
          <p:cNvSpPr/>
          <p:nvPr/>
        </p:nvSpPr>
        <p:spPr>
          <a:xfrm>
            <a:off x="6461125" y="2426946"/>
            <a:ext cx="5000625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sketch-style shapes</a:t>
            </a:r>
            <a:endParaRPr lang="en-US" sz="1650" dirty="0"/>
          </a:p>
        </p:txBody>
      </p:sp>
      <p:pic>
        <p:nvPicPr>
          <p:cNvPr id="15" name="Picture 21" descr="__type_imag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25" y="2813568"/>
            <a:ext cx="5000625" cy="2317750"/>
          </a:xfrm>
          <a:prstGeom prst="rect">
            <a:avLst/>
          </a:prstGeom>
        </p:spPr>
      </p:pic>
      <p:sp>
        <p:nvSpPr>
          <p:cNvPr id="16" name="TextBox 22"/>
          <p:cNvSpPr/>
          <p:nvPr/>
        </p:nvSpPr>
        <p:spPr>
          <a:xfrm>
            <a:off x="6461125" y="5131318"/>
            <a:ext cx="5000625" cy="22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60"/>
              </a:lnSpc>
              <a:buNone/>
            </a:pPr>
            <a:r>
              <a:rPr lang="en-US" sz="110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Sketch-style shapes positioned in code.</a:t>
            </a:r>
            <a:endParaRPr lang="en-US" sz="1100" dirty="0"/>
          </a:p>
        </p:txBody>
      </p:sp>
      <p:pic>
        <p:nvPicPr>
          <p:cNvPr id="17" name="Picture 25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" y="5860960"/>
            <a:ext cx="1713508" cy="289884"/>
          </a:xfrm>
          <a:prstGeom prst="rect">
            <a:avLst/>
          </a:prstGeom>
        </p:spPr>
      </p:pic>
      <p:sp>
        <p:nvSpPr>
          <p:cNvPr id="18" name="TextBox 25"/>
          <p:cNvSpPr/>
          <p:nvPr/>
        </p:nvSpPr>
        <p:spPr>
          <a:xfrm>
            <a:off x="508000" y="5860960"/>
            <a:ext cx="1713508" cy="289884"/>
          </a:xfrm>
          <a:prstGeom prst="rect">
            <a:avLst/>
          </a:prstGeom>
          <a:noFill/>
          <a:ln/>
        </p:spPr>
        <p:txBody>
          <a:bodyPr wrap="square" lIns="0" tIns="0" rIns="0" bIns="3175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Mermaid repository</a:t>
            </a:r>
            <a:r>
              <a:rPr lang="en-US" sz="13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300" dirty="0"/>
          </a:p>
        </p:txBody>
      </p:sp>
      <p:pic>
        <p:nvPicPr>
          <p:cNvPr id="19" name="Picture 26" descr="__type_image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84768" y="5860960"/>
            <a:ext cx="1699231" cy="289884"/>
          </a:xfrm>
          <a:prstGeom prst="rect">
            <a:avLst/>
          </a:prstGeom>
        </p:spPr>
      </p:pic>
      <p:sp>
        <p:nvSpPr>
          <p:cNvPr id="20" name="TextBox 26"/>
          <p:cNvSpPr/>
          <p:nvPr/>
        </p:nvSpPr>
        <p:spPr>
          <a:xfrm>
            <a:off x="9984768" y="5860960"/>
            <a:ext cx="1699231" cy="289884"/>
          </a:xfrm>
          <a:prstGeom prst="rect">
            <a:avLst/>
          </a:prstGeom>
          <a:noFill/>
          <a:ln/>
        </p:spPr>
        <p:txBody>
          <a:bodyPr wrap="square" lIns="0" tIns="0" rIns="0" bIns="31750" rtlCol="0" anchor="t">
            <a:sp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Rough.js repository</a:t>
            </a:r>
            <a:r>
              <a:rPr lang="en-US" sz="13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300" dirty="0"/>
          </a:p>
        </p:txBody>
      </p:sp>
      <p:sp>
        <p:nvSpPr>
          <p:cNvPr id="21" name="Shape 27"/>
          <p:cNvSpPr/>
          <p:nvPr/>
        </p:nvSpPr>
        <p:spPr>
          <a:xfrm>
            <a:off x="508000" y="6282971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22" name="Picture 27" descr="__type_image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000" y="6282971"/>
            <a:ext cx="11176000" cy="320973"/>
          </a:xfrm>
          <a:prstGeom prst="rect">
            <a:avLst/>
          </a:prstGeom>
        </p:spPr>
      </p:pic>
      <p:sp>
        <p:nvSpPr>
          <p:cNvPr id="23" name="TextBox 28"/>
          <p:cNvSpPr/>
          <p:nvPr/>
        </p:nvSpPr>
        <p:spPr>
          <a:xfrm>
            <a:off x="508000" y="6400766"/>
            <a:ext cx="4086710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Demonstration only — not an automatic layout or design benchmark.</a:t>
            </a:r>
            <a:endParaRPr lang="en-US" sz="1000" dirty="0"/>
          </a:p>
        </p:txBody>
      </p:sp>
      <p:sp>
        <p:nvSpPr>
          <p:cNvPr id="24" name="TextBox 6"/>
          <p:cNvSpPr/>
          <p:nvPr/>
        </p:nvSpPr>
        <p:spPr>
          <a:xfrm>
            <a:off x="508000" y="432154"/>
            <a:ext cx="1843815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25" name="TextBox 6"/>
          <p:cNvSpPr/>
          <p:nvPr/>
        </p:nvSpPr>
        <p:spPr>
          <a:xfrm>
            <a:off x="508000" y="432154"/>
            <a:ext cx="1843815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Mermaid + Rough.js</a:t>
            </a:r>
            <a:endParaRPr lang="en-US" sz="1150" dirty="0"/>
          </a:p>
        </p:txBody>
      </p:sp>
      <p:sp>
        <p:nvSpPr>
          <p:cNvPr id="26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300" dirty="0"/>
          </a:p>
        </p:txBody>
      </p:sp>
      <p:sp>
        <p:nvSpPr>
          <p:cNvPr id="27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Flowchart or hand-drawn?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A1A2E"/>
          </a:solidFill>
          <a:ln/>
        </p:spPr>
      </p:sp>
      <p:sp>
        <p:nvSpPr>
          <p:cNvPr id="4" name="Shape 11"/>
          <p:cNvSpPr/>
          <p:nvPr/>
        </p:nvSpPr>
        <p:spPr>
          <a:xfrm>
            <a:off x="508000" y="1885928"/>
            <a:ext cx="4445000" cy="1866801"/>
          </a:xfrm>
          <a:prstGeom prst="rect">
            <a:avLst/>
          </a:prstGeom>
          <a:solidFill>
            <a:srgbClr val="0066FF"/>
          </a:solidFill>
          <a:ln w="3528">
            <a:solidFill>
              <a:srgbClr val="FFFFFF">
                <a:alpha val="27000"/>
              </a:srgbClr>
            </a:solidFill>
            <a:prstDash val="solid"/>
          </a:ln>
        </p:spPr>
      </p:sp>
      <p:sp>
        <p:nvSpPr>
          <p:cNvPr id="5" name="TextBox 12"/>
          <p:cNvSpPr/>
          <p:nvPr/>
        </p:nvSpPr>
        <p:spPr>
          <a:xfrm>
            <a:off x="714706" y="2092632"/>
            <a:ext cx="1307483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6" name="TextBox 12"/>
          <p:cNvSpPr/>
          <p:nvPr/>
        </p:nvSpPr>
        <p:spPr>
          <a:xfrm>
            <a:off x="714706" y="2092632"/>
            <a:ext cx="1307483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Icons</a:t>
            </a:r>
            <a:endParaRPr lang="en-US" sz="1150" dirty="0"/>
          </a:p>
        </p:txBody>
      </p:sp>
      <p:sp>
        <p:nvSpPr>
          <p:cNvPr id="7" name="TextBox 13"/>
          <p:cNvSpPr/>
          <p:nvPr/>
        </p:nvSpPr>
        <p:spPr>
          <a:xfrm>
            <a:off x="714706" y="2424134"/>
            <a:ext cx="4031588" cy="2806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1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Brand SVG icons</a:t>
            </a:r>
            <a:endParaRPr lang="en-US" sz="1700" dirty="0"/>
          </a:p>
        </p:txBody>
      </p:sp>
      <p:sp>
        <p:nvSpPr>
          <p:cNvPr id="8" name="TextBox 14"/>
          <p:cNvSpPr/>
          <p:nvPr/>
        </p:nvSpPr>
        <p:spPr>
          <a:xfrm>
            <a:off x="714706" y="2800062"/>
            <a:ext cx="4031588" cy="2914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9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brands your project uses.</a:t>
            </a:r>
            <a:endParaRPr lang="en-US" sz="1350" dirty="0"/>
          </a:p>
        </p:txBody>
      </p:sp>
      <p:pic>
        <p:nvPicPr>
          <p:cNvPr id="9" name="Picture 15" descr="__type_image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4706" y="3091492"/>
            <a:ext cx="1575153" cy="270867"/>
          </a:xfrm>
          <a:prstGeom prst="rect">
            <a:avLst/>
          </a:prstGeom>
        </p:spPr>
      </p:pic>
      <p:sp>
        <p:nvSpPr>
          <p:cNvPr id="10" name="TextBox 15"/>
          <p:cNvSpPr/>
          <p:nvPr/>
        </p:nvSpPr>
        <p:spPr>
          <a:xfrm>
            <a:off x="714706" y="3091492"/>
            <a:ext cx="1575153" cy="270867"/>
          </a:xfrm>
          <a:prstGeom prst="rect">
            <a:avLst/>
          </a:prstGeom>
          <a:noFill/>
          <a:ln/>
        </p:spPr>
        <p:txBody>
          <a:bodyPr wrap="square" lIns="0" tIns="0" rIns="0" bIns="3175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 brand icons</a:t>
            </a:r>
            <a:r>
              <a:rPr lang="en-US" sz="120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200" dirty="0"/>
          </a:p>
        </p:txBody>
      </p:sp>
      <p:sp>
        <p:nvSpPr>
          <p:cNvPr id="11" name="Shape 16"/>
          <p:cNvSpPr/>
          <p:nvPr/>
        </p:nvSpPr>
        <p:spPr>
          <a:xfrm>
            <a:off x="508000" y="3949678"/>
            <a:ext cx="4445000" cy="1866801"/>
          </a:xfrm>
          <a:prstGeom prst="rect">
            <a:avLst/>
          </a:prstGeom>
          <a:solidFill>
            <a:srgbClr val="D4FF00"/>
          </a:solidFill>
          <a:ln w="3528">
            <a:solidFill>
              <a:srgbClr val="FFFFFF">
                <a:alpha val="27000"/>
              </a:srgbClr>
            </a:solidFill>
            <a:prstDash val="solid"/>
          </a:ln>
        </p:spPr>
      </p:sp>
      <p:sp>
        <p:nvSpPr>
          <p:cNvPr id="12" name="TextBox 17"/>
          <p:cNvSpPr/>
          <p:nvPr/>
        </p:nvSpPr>
        <p:spPr>
          <a:xfrm>
            <a:off x="714706" y="4156382"/>
            <a:ext cx="1575649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13" name="TextBox 17"/>
          <p:cNvSpPr/>
          <p:nvPr/>
        </p:nvSpPr>
        <p:spPr>
          <a:xfrm>
            <a:off x="714706" y="4156382"/>
            <a:ext cx="1575649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Markdown Badges</a:t>
            </a:r>
            <a:endParaRPr lang="en-US" sz="1150" dirty="0"/>
          </a:p>
        </p:txBody>
      </p:sp>
      <p:sp>
        <p:nvSpPr>
          <p:cNvPr id="14" name="TextBox 18"/>
          <p:cNvSpPr/>
          <p:nvPr/>
        </p:nvSpPr>
        <p:spPr>
          <a:xfrm>
            <a:off x="714706" y="4449741"/>
            <a:ext cx="4031588" cy="288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275"/>
              </a:lnSpc>
              <a:buNone/>
            </a:pPr>
            <a:r>
              <a:rPr lang="en-US" sz="1750" b="1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Badges with ready-to-use code</a:t>
            </a:r>
            <a:endParaRPr lang="en-US" sz="1750" dirty="0"/>
          </a:p>
        </p:txBody>
      </p:sp>
      <p:sp>
        <p:nvSpPr>
          <p:cNvPr id="15" name="TextBox 19"/>
          <p:cNvSpPr/>
          <p:nvPr/>
        </p:nvSpPr>
        <p:spPr>
          <a:xfrm>
            <a:off x="714706" y="4814810"/>
            <a:ext cx="4031588" cy="359337"/>
          </a:xfrm>
          <a:prstGeom prst="rect">
            <a:avLst/>
          </a:prstGeom>
          <a:solidFill>
            <a:srgbClr val="121222"/>
          </a:solidFill>
          <a:ln w="3528">
            <a:solidFill>
              <a:srgbClr val="FFFFFF">
                <a:alpha val="19000"/>
              </a:srgbClr>
            </a:solidFill>
            <a:prstDash val="solid"/>
          </a:ln>
        </p:spPr>
        <p:txBody>
          <a:bodyPr wrap="square" lIns="76200" tIns="76200" rIns="76200" bIns="76200" rtlCol="0" anchor="t">
            <a:spAutoFit/>
          </a:bodyPr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E5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![Label](badge-image-url)</a:t>
            </a:r>
            <a:endParaRPr lang="en-US" sz="1050" dirty="0"/>
          </a:p>
        </p:txBody>
      </p:sp>
      <p:pic>
        <p:nvPicPr>
          <p:cNvPr id="16" name="Picture 20" descr="__type_image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4706" y="5250324"/>
            <a:ext cx="1774031" cy="270867"/>
          </a:xfrm>
          <a:prstGeom prst="rect">
            <a:avLst/>
          </a:prstGeom>
        </p:spPr>
      </p:pic>
      <p:sp>
        <p:nvSpPr>
          <p:cNvPr id="17" name="TextBox 20"/>
          <p:cNvSpPr/>
          <p:nvPr/>
        </p:nvSpPr>
        <p:spPr>
          <a:xfrm>
            <a:off x="714706" y="5250324"/>
            <a:ext cx="1774031" cy="270867"/>
          </a:xfrm>
          <a:prstGeom prst="rect">
            <a:avLst/>
          </a:prstGeom>
          <a:noFill/>
          <a:ln/>
        </p:spPr>
        <p:txBody>
          <a:bodyPr wrap="square" lIns="0" tIns="0" rIns="0" bIns="31750" rtlCol="0" anchor="t">
            <a:sp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u="sng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 badges &amp; code</a:t>
            </a:r>
            <a:r>
              <a:rPr lang="en-US" sz="1200" u="sng" dirty="0">
                <a:solidFill>
                  <a:srgbClr val="191A2E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200" dirty="0"/>
          </a:p>
        </p:txBody>
      </p:sp>
      <p:sp>
        <p:nvSpPr>
          <p:cNvPr id="18" name="Shape 21"/>
          <p:cNvSpPr/>
          <p:nvPr/>
        </p:nvSpPr>
        <p:spPr>
          <a:xfrm>
            <a:off x="5365750" y="1885928"/>
            <a:ext cx="6318250" cy="3937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19" name="Picture 22" descr="__type_image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0839" y="2025607"/>
            <a:ext cx="5988017" cy="296333"/>
          </a:xfrm>
          <a:prstGeom prst="rect">
            <a:avLst/>
          </a:prstGeom>
        </p:spPr>
      </p:pic>
      <p:sp>
        <p:nvSpPr>
          <p:cNvPr id="20" name="TextBox 22"/>
          <p:cNvSpPr/>
          <p:nvPr/>
        </p:nvSpPr>
        <p:spPr>
          <a:xfrm>
            <a:off x="5530839" y="2025607"/>
            <a:ext cx="5988017" cy="296333"/>
          </a:xfrm>
          <a:prstGeom prst="rect">
            <a:avLst/>
          </a:prstGeom>
          <a:noFill/>
          <a:ln/>
        </p:spPr>
        <p:txBody>
          <a:bodyPr wrap="square" lIns="0" tIns="0" rIns="0" bIns="9525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README STATS</a:t>
            </a:r>
            <a:endParaRPr lang="en-US" sz="1050" dirty="0"/>
          </a:p>
        </p:txBody>
      </p:sp>
      <p:pic>
        <p:nvPicPr>
          <p:cNvPr id="21" name="Picture 23" descr="__type_image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0420" y="2398117"/>
            <a:ext cx="3228909" cy="2571750"/>
          </a:xfrm>
          <a:prstGeom prst="rect">
            <a:avLst/>
          </a:prstGeom>
        </p:spPr>
      </p:pic>
      <p:sp>
        <p:nvSpPr>
          <p:cNvPr id="22" name="TextBox 24"/>
          <p:cNvSpPr/>
          <p:nvPr/>
        </p:nvSpPr>
        <p:spPr>
          <a:xfrm>
            <a:off x="7220479" y="5058724"/>
            <a:ext cx="2608792" cy="2010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Official themes · example account data</a:t>
            </a:r>
            <a:endParaRPr lang="en-US" sz="1100" dirty="0"/>
          </a:p>
        </p:txBody>
      </p:sp>
      <p:pic>
        <p:nvPicPr>
          <p:cNvPr id="23" name="Picture 25" descr="__type_image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63941" y="5348662"/>
            <a:ext cx="1921812" cy="261441"/>
          </a:xfrm>
          <a:prstGeom prst="rect">
            <a:avLst/>
          </a:prstGeom>
        </p:spPr>
      </p:pic>
      <p:sp>
        <p:nvSpPr>
          <p:cNvPr id="24" name="TextBox 25"/>
          <p:cNvSpPr/>
          <p:nvPr/>
        </p:nvSpPr>
        <p:spPr>
          <a:xfrm>
            <a:off x="7563941" y="5348662"/>
            <a:ext cx="1921812" cy="261441"/>
          </a:xfrm>
          <a:prstGeom prst="rect">
            <a:avLst/>
          </a:prstGeom>
          <a:noFill/>
          <a:ln/>
        </p:spPr>
        <p:txBody>
          <a:bodyPr wrap="square" lIns="0" tIns="0" rIns="0" bIns="31750" rtlCol="0" anchor="t">
            <a:sp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u="sng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See configuration options</a:t>
            </a:r>
            <a:r>
              <a:rPr lang="en-US" sz="1150" u="sng" dirty="0">
                <a:solidFill>
                  <a:srgbClr val="0066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150" dirty="0"/>
          </a:p>
        </p:txBody>
      </p:sp>
      <p:sp>
        <p:nvSpPr>
          <p:cNvPr id="25" name="Shape 27"/>
          <p:cNvSpPr/>
          <p:nvPr/>
        </p:nvSpPr>
        <p:spPr>
          <a:xfrm>
            <a:off x="508000" y="6282971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26" name="Picture 27" descr="__type_image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8000" y="6282971"/>
            <a:ext cx="11176000" cy="320973"/>
          </a:xfrm>
          <a:prstGeom prst="rect">
            <a:avLst/>
          </a:prstGeom>
        </p:spPr>
      </p:pic>
      <p:sp>
        <p:nvSpPr>
          <p:cNvPr id="27" name="TextBox 28"/>
          <p:cNvSpPr/>
          <p:nvPr/>
        </p:nvSpPr>
        <p:spPr>
          <a:xfrm>
            <a:off x="508000" y="6400766"/>
            <a:ext cx="5057290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Stats and badges are for GitHub project pages. Shown data is from an official example.</a:t>
            </a:r>
            <a:endParaRPr lang="en-US" sz="1000" dirty="0"/>
          </a:p>
        </p:txBody>
      </p:sp>
      <p:sp>
        <p:nvSpPr>
          <p:cNvPr id="28" name="TextBox 6"/>
          <p:cNvSpPr/>
          <p:nvPr/>
        </p:nvSpPr>
        <p:spPr>
          <a:xfrm>
            <a:off x="508000" y="432154"/>
            <a:ext cx="4257146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29" name="TextBox 6"/>
          <p:cNvSpPr/>
          <p:nvPr/>
        </p:nvSpPr>
        <p:spPr>
          <a:xfrm>
            <a:off x="508000" y="432154"/>
            <a:ext cx="4257146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Icons + README Stats + Markdown Badges</a:t>
            </a:r>
            <a:endParaRPr lang="en-US" sz="1150" dirty="0"/>
          </a:p>
        </p:txBody>
      </p:sp>
      <p:sp>
        <p:nvSpPr>
          <p:cNvPr id="30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300" dirty="0"/>
          </a:p>
        </p:txBody>
      </p:sp>
      <p:sp>
        <p:nvSpPr>
          <p:cNvPr id="31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Polish your project page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66FF"/>
          </a:solidFill>
          <a:ln/>
        </p:spPr>
      </p:sp>
      <p:sp>
        <p:nvSpPr>
          <p:cNvPr id="4" name="Shape 10"/>
          <p:cNvSpPr/>
          <p:nvPr/>
        </p:nvSpPr>
        <p:spPr>
          <a:xfrm>
            <a:off x="508000" y="1885928"/>
            <a:ext cx="5435534" cy="3822678"/>
          </a:xfrm>
          <a:prstGeom prst="rect">
            <a:avLst/>
          </a:prstGeom>
          <a:solidFill>
            <a:srgbClr val="17182E"/>
          </a:solidFill>
          <a:ln w="3528">
            <a:solidFill>
              <a:srgbClr val="FFFFFF">
                <a:alpha val="27000"/>
              </a:srgbClr>
            </a:solidFill>
            <a:prstDash val="solid"/>
          </a:ln>
        </p:spPr>
      </p:sp>
      <p:sp>
        <p:nvSpPr>
          <p:cNvPr id="5" name="TextBox 11"/>
          <p:cNvSpPr/>
          <p:nvPr/>
        </p:nvSpPr>
        <p:spPr>
          <a:xfrm>
            <a:off x="765528" y="2092635"/>
            <a:ext cx="4920478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4200" b="1" spc="-2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4200" dirty="0"/>
          </a:p>
        </p:txBody>
      </p:sp>
      <p:sp>
        <p:nvSpPr>
          <p:cNvPr id="6" name="TextBox 12"/>
          <p:cNvSpPr/>
          <p:nvPr/>
        </p:nvSpPr>
        <p:spPr>
          <a:xfrm>
            <a:off x="765528" y="2829883"/>
            <a:ext cx="4920478" cy="354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95"/>
              </a:lnSpc>
              <a:buNone/>
            </a:pPr>
            <a:r>
              <a:rPr lang="en-US" sz="2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interface</a:t>
            </a:r>
            <a:endParaRPr lang="en-US" sz="2150" dirty="0"/>
          </a:p>
        </p:txBody>
      </p:sp>
      <p:sp>
        <p:nvSpPr>
          <p:cNvPr id="7" name="TextBox 13"/>
          <p:cNvSpPr/>
          <p:nvPr/>
        </p:nvSpPr>
        <p:spPr>
          <a:xfrm>
            <a:off x="765528" y="3280116"/>
            <a:ext cx="4920478" cy="313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465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Components, colors and fonts</a:t>
            </a:r>
            <a:endParaRPr lang="en-US" sz="1450" dirty="0"/>
          </a:p>
        </p:txBody>
      </p:sp>
      <p:sp>
        <p:nvSpPr>
          <p:cNvPr id="8" name="Shape 15"/>
          <p:cNvSpPr/>
          <p:nvPr/>
        </p:nvSpPr>
        <p:spPr>
          <a:xfrm>
            <a:off x="765528" y="3751901"/>
            <a:ext cx="1618974" cy="920750"/>
          </a:xfrm>
          <a:prstGeom prst="rect">
            <a:avLst/>
          </a:prstGeom>
          <a:solidFill>
            <a:srgbClr val="0066FF"/>
          </a:solidFill>
          <a:ln w="10583">
            <a:solidFill>
              <a:srgbClr val="C4E7FF">
                <a:alpha val="26700"/>
              </a:srgbClr>
            </a:solidFill>
            <a:prstDash val="solid"/>
          </a:ln>
        </p:spPr>
      </p:sp>
      <p:sp>
        <p:nvSpPr>
          <p:cNvPr id="9" name="Shape 16"/>
          <p:cNvSpPr/>
          <p:nvPr/>
        </p:nvSpPr>
        <p:spPr>
          <a:xfrm>
            <a:off x="2448002" y="3751901"/>
            <a:ext cx="3238059" cy="428625"/>
          </a:xfrm>
          <a:prstGeom prst="rect">
            <a:avLst/>
          </a:prstGeom>
          <a:solidFill>
            <a:srgbClr val="2B3769"/>
          </a:solidFill>
          <a:ln w="10583">
            <a:solidFill>
              <a:srgbClr val="C4E7FF">
                <a:alpha val="26700"/>
              </a:srgbClr>
            </a:solidFill>
            <a:prstDash val="solid"/>
          </a:ln>
        </p:spPr>
      </p:sp>
      <p:sp>
        <p:nvSpPr>
          <p:cNvPr id="10" name="Shape 17"/>
          <p:cNvSpPr/>
          <p:nvPr/>
        </p:nvSpPr>
        <p:spPr>
          <a:xfrm>
            <a:off x="2448002" y="4244026"/>
            <a:ext cx="2428544" cy="428625"/>
          </a:xfrm>
          <a:prstGeom prst="rect">
            <a:avLst/>
          </a:prstGeom>
          <a:solidFill>
            <a:srgbClr val="D4FF00"/>
          </a:solidFill>
          <a:ln w="10583">
            <a:solidFill>
              <a:srgbClr val="C4E7FF">
                <a:alpha val="26700"/>
              </a:srgbClr>
            </a:solidFill>
            <a:prstDash val="solid"/>
          </a:ln>
        </p:spPr>
      </p:sp>
      <p:sp>
        <p:nvSpPr>
          <p:cNvPr id="11" name="Shape 18"/>
          <p:cNvSpPr/>
          <p:nvPr/>
        </p:nvSpPr>
        <p:spPr>
          <a:xfrm>
            <a:off x="765528" y="4986734"/>
            <a:ext cx="2694836" cy="489700"/>
          </a:xfrm>
          <a:prstGeom prst="rect">
            <a:avLst/>
          </a:prstGeom>
          <a:solidFill>
            <a:srgbClr val="D4FF00"/>
          </a:solidFill>
          <a:ln w="10583">
            <a:solidFill>
              <a:srgbClr val="D4FF00"/>
            </a:solidFill>
            <a:prstDash val="solid"/>
          </a:ln>
        </p:spPr>
      </p:sp>
      <p:sp>
        <p:nvSpPr>
          <p:cNvPr id="12" name="TextBox 19"/>
          <p:cNvSpPr/>
          <p:nvPr/>
        </p:nvSpPr>
        <p:spPr>
          <a:xfrm>
            <a:off x="988660" y="5136278"/>
            <a:ext cx="198189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7172B"/>
                </a:solidFill>
                <a:highlight>
                  <a:srgbClr val="D4FF00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Explore full UI examples</a:t>
            </a:r>
            <a:endParaRPr lang="en-US" sz="1350" dirty="0"/>
          </a:p>
        </p:txBody>
      </p:sp>
      <p:sp>
        <p:nvSpPr>
          <p:cNvPr id="13" name="TextBox 20"/>
          <p:cNvSpPr/>
          <p:nvPr/>
        </p:nvSpPr>
        <p:spPr>
          <a:xfrm>
            <a:off x="3065804" y="5111585"/>
            <a:ext cx="171428" cy="239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u="sng" dirty="0">
                <a:solidFill>
                  <a:srgbClr val="17172B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350" dirty="0"/>
          </a:p>
        </p:txBody>
      </p:sp>
      <p:sp>
        <p:nvSpPr>
          <p:cNvPr id="14" name="Shape 21"/>
          <p:cNvSpPr/>
          <p:nvPr/>
        </p:nvSpPr>
        <p:spPr>
          <a:xfrm>
            <a:off x="6248300" y="1885928"/>
            <a:ext cx="5435644" cy="3822678"/>
          </a:xfrm>
          <a:prstGeom prst="rect">
            <a:avLst/>
          </a:prstGeom>
          <a:solidFill>
            <a:srgbClr val="D4FF00"/>
          </a:solidFill>
          <a:ln w="3528">
            <a:solidFill>
              <a:srgbClr val="FFFFFF">
                <a:alpha val="27000"/>
              </a:srgbClr>
            </a:solidFill>
            <a:prstDash val="solid"/>
          </a:ln>
        </p:spPr>
      </p:sp>
      <p:sp>
        <p:nvSpPr>
          <p:cNvPr id="15" name="TextBox 22"/>
          <p:cNvSpPr/>
          <p:nvPr/>
        </p:nvSpPr>
        <p:spPr>
          <a:xfrm>
            <a:off x="6505828" y="2092635"/>
            <a:ext cx="4920588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4200" b="1" spc="-250" kern="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4200" dirty="0"/>
          </a:p>
        </p:txBody>
      </p:sp>
      <p:sp>
        <p:nvSpPr>
          <p:cNvPr id="16" name="TextBox 23"/>
          <p:cNvSpPr/>
          <p:nvPr/>
        </p:nvSpPr>
        <p:spPr>
          <a:xfrm>
            <a:off x="6505828" y="2829883"/>
            <a:ext cx="4920588" cy="354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795"/>
              </a:lnSpc>
              <a:buNone/>
            </a:pPr>
            <a:r>
              <a:rPr lang="en-US" sz="2150" b="1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README</a:t>
            </a:r>
            <a:endParaRPr lang="en-US" sz="2150" dirty="0"/>
          </a:p>
        </p:txBody>
      </p:sp>
      <p:sp>
        <p:nvSpPr>
          <p:cNvPr id="17" name="TextBox 24"/>
          <p:cNvSpPr/>
          <p:nvPr/>
        </p:nvSpPr>
        <p:spPr>
          <a:xfrm>
            <a:off x="6505828" y="3280116"/>
            <a:ext cx="4920588" cy="313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2465"/>
              </a:lnSpc>
              <a:buNone/>
            </a:pPr>
            <a:r>
              <a:rPr lang="en-US" sz="1450" dirty="0">
                <a:solidFill>
                  <a:srgbClr val="171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Icons, stats cards and badges</a:t>
            </a:r>
            <a:endParaRPr lang="en-US" sz="1450" dirty="0"/>
          </a:p>
        </p:txBody>
      </p:sp>
      <p:sp>
        <p:nvSpPr>
          <p:cNvPr id="18" name="TextBox 25"/>
          <p:cNvSpPr/>
          <p:nvPr/>
        </p:nvSpPr>
        <p:spPr>
          <a:xfrm>
            <a:off x="6505828" y="3732829"/>
            <a:ext cx="4920588" cy="984250"/>
          </a:xfrm>
          <a:prstGeom prst="rect">
            <a:avLst/>
          </a:prstGeom>
          <a:solidFill>
            <a:srgbClr val="121222"/>
          </a:solidFill>
          <a:ln w="3528">
            <a:solidFill>
              <a:srgbClr val="FFFFFF">
                <a:alpha val="19000"/>
              </a:srgbClr>
            </a:solidFill>
            <a:prstDash val="solid"/>
          </a:ln>
        </p:spPr>
        <p:txBody>
          <a:bodyPr wrap="square" lIns="146050" tIns="146050" rIns="146050" bIns="146050" rtlCol="0" anchor="t">
            <a:sp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E5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 My Project</a:t>
            </a:r>
            <a:endParaRPr lang="en-US" sz="1250" dirty="0"/>
          </a:p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E5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 introduction</a:t>
            </a:r>
            <a:endParaRPr lang="en-US" sz="1250" dirty="0"/>
          </a:p>
          <a:p>
            <a:pPr algn="l" indent="0" marL="0">
              <a:lnSpc>
                <a:spcPts val="1875"/>
              </a:lnSpc>
              <a:buNone/>
            </a:pPr>
            <a:r>
              <a:rPr lang="en-US" sz="1250" dirty="0">
                <a:solidFill>
                  <a:srgbClr val="E5ED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![Stats](stats-image-url)</a:t>
            </a:r>
            <a:endParaRPr lang="en-US" sz="1250" dirty="0"/>
          </a:p>
        </p:txBody>
      </p:sp>
      <p:sp>
        <p:nvSpPr>
          <p:cNvPr id="19" name="Shape 26"/>
          <p:cNvSpPr/>
          <p:nvPr/>
        </p:nvSpPr>
        <p:spPr>
          <a:xfrm>
            <a:off x="6505828" y="4986734"/>
            <a:ext cx="2896526" cy="489700"/>
          </a:xfrm>
          <a:prstGeom prst="rect">
            <a:avLst/>
          </a:prstGeom>
          <a:solidFill>
            <a:srgbClr val="17182E"/>
          </a:solidFill>
          <a:ln w="10583">
            <a:solidFill>
              <a:srgbClr val="17182E"/>
            </a:solidFill>
            <a:prstDash val="solid"/>
          </a:ln>
        </p:spPr>
      </p:sp>
      <p:sp>
        <p:nvSpPr>
          <p:cNvPr id="20" name="TextBox 27"/>
          <p:cNvSpPr/>
          <p:nvPr/>
        </p:nvSpPr>
        <p:spPr>
          <a:xfrm>
            <a:off x="6696383" y="5136278"/>
            <a:ext cx="22487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D4FF00"/>
                </a:solidFill>
                <a:highlight>
                  <a:srgbClr val="17182E"/>
                </a:highlight>
                <a:latin typeface="Arial" pitchFamily="34" charset="0"/>
                <a:ea typeface="Arial" pitchFamily="34" charset="-122"/>
                <a:cs typeface="Arial" pitchFamily="34" charset="-120"/>
              </a:rPr>
              <a:t>Explore README examples</a:t>
            </a:r>
            <a:endParaRPr lang="en-US" sz="1350" dirty="0"/>
          </a:p>
        </p:txBody>
      </p:sp>
      <p:sp>
        <p:nvSpPr>
          <p:cNvPr id="21" name="TextBox 28"/>
          <p:cNvSpPr/>
          <p:nvPr/>
        </p:nvSpPr>
        <p:spPr>
          <a:xfrm>
            <a:off x="9040371" y="5111585"/>
            <a:ext cx="171428" cy="239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35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350" dirty="0"/>
          </a:p>
        </p:txBody>
      </p:sp>
      <p:sp>
        <p:nvSpPr>
          <p:cNvPr id="22" name="Shape 29"/>
          <p:cNvSpPr/>
          <p:nvPr/>
        </p:nvSpPr>
        <p:spPr>
          <a:xfrm>
            <a:off x="508000" y="6282971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23" name="Picture 29" descr="__type_image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8000" y="6282971"/>
            <a:ext cx="11176000" cy="320973"/>
          </a:xfrm>
          <a:prstGeom prst="rect">
            <a:avLst/>
          </a:prstGeom>
        </p:spPr>
      </p:pic>
      <p:sp>
        <p:nvSpPr>
          <p:cNvPr id="24" name="TextBox 30"/>
          <p:cNvSpPr/>
          <p:nvPr/>
        </p:nvSpPr>
        <p:spPr>
          <a:xfrm>
            <a:off x="508000" y="6400766"/>
            <a:ext cx="4616703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examples. Buttons open official demos, not a product built in this video.</a:t>
            </a:r>
            <a:endParaRPr lang="en-US" sz="1000" dirty="0"/>
          </a:p>
        </p:txBody>
      </p:sp>
      <p:sp>
        <p:nvSpPr>
          <p:cNvPr id="25" name="TextBox 6"/>
          <p:cNvSpPr/>
          <p:nvPr/>
        </p:nvSpPr>
        <p:spPr>
          <a:xfrm>
            <a:off x="508000" y="432154"/>
            <a:ext cx="1754408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26" name="TextBox 6"/>
          <p:cNvSpPr/>
          <p:nvPr/>
        </p:nvSpPr>
        <p:spPr>
          <a:xfrm>
            <a:off x="508000" y="432154"/>
            <a:ext cx="1754408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IT IN CONTEXT</a:t>
            </a:r>
            <a:endParaRPr lang="en-US" sz="1150" dirty="0"/>
          </a:p>
        </p:txBody>
      </p:sp>
      <p:sp>
        <p:nvSpPr>
          <p:cNvPr id="27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300" dirty="0"/>
          </a:p>
        </p:txBody>
      </p:sp>
      <p:sp>
        <p:nvSpPr>
          <p:cNvPr id="28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small. Make it fit.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7"/>
          </a:solidFill>
          <a:ln/>
        </p:spPr>
      </p:sp>
      <p:sp>
        <p:nvSpPr>
          <p:cNvPr id="3" name="Shape 3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11111F"/>
          </a:solidFill>
          <a:ln/>
        </p:spPr>
      </p:sp>
      <p:sp>
        <p:nvSpPr>
          <p:cNvPr id="4" name="Shape 10"/>
          <p:cNvSpPr/>
          <p:nvPr/>
        </p:nvSpPr>
        <p:spPr>
          <a:xfrm>
            <a:off x="508000" y="1885928"/>
            <a:ext cx="549903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5" name="TextBox 11"/>
          <p:cNvSpPr/>
          <p:nvPr/>
        </p:nvSpPr>
        <p:spPr>
          <a:xfrm>
            <a:off x="663884" y="2163189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01</a:t>
            </a:r>
            <a:endParaRPr lang="en-US" sz="1250" dirty="0"/>
          </a:p>
        </p:txBody>
      </p:sp>
      <p:sp>
        <p:nvSpPr>
          <p:cNvPr id="6" name="TextBox 13"/>
          <p:cNvSpPr/>
          <p:nvPr/>
        </p:nvSpPr>
        <p:spPr>
          <a:xfrm>
            <a:off x="1140134" y="1990768"/>
            <a:ext cx="436176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shadcn/ui</a:t>
            </a:r>
            <a:endParaRPr lang="en-US" sz="1450" dirty="0"/>
          </a:p>
        </p:txBody>
      </p:sp>
      <p:sp>
        <p:nvSpPr>
          <p:cNvPr id="7" name="TextBox 14"/>
          <p:cNvSpPr/>
          <p:nvPr/>
        </p:nvSpPr>
        <p:spPr>
          <a:xfrm>
            <a:off x="1140134" y="2230713"/>
            <a:ext cx="436176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Components &amp; setup</a:t>
            </a:r>
            <a:endParaRPr lang="en-US" sz="1100" dirty="0"/>
          </a:p>
        </p:txBody>
      </p:sp>
      <p:sp>
        <p:nvSpPr>
          <p:cNvPr id="8" name="TextBox 15"/>
          <p:cNvSpPr/>
          <p:nvPr/>
        </p:nvSpPr>
        <p:spPr>
          <a:xfrm>
            <a:off x="1140134" y="2431300"/>
            <a:ext cx="436176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shadcn-ui</a:t>
            </a:r>
            <a:endParaRPr lang="en-US" sz="900" dirty="0"/>
          </a:p>
        </p:txBody>
      </p:sp>
      <p:sp>
        <p:nvSpPr>
          <p:cNvPr id="9" name="TextBox 16"/>
          <p:cNvSpPr/>
          <p:nvPr/>
        </p:nvSpPr>
        <p:spPr>
          <a:xfrm>
            <a:off x="5597150" y="2104982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10" name="Shape 17"/>
          <p:cNvSpPr/>
          <p:nvPr/>
        </p:nvSpPr>
        <p:spPr>
          <a:xfrm>
            <a:off x="6184800" y="1885928"/>
            <a:ext cx="549914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11" name="TextBox 18"/>
          <p:cNvSpPr/>
          <p:nvPr/>
        </p:nvSpPr>
        <p:spPr>
          <a:xfrm>
            <a:off x="6340684" y="2163189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02</a:t>
            </a:r>
            <a:endParaRPr lang="en-US" sz="1250" dirty="0"/>
          </a:p>
        </p:txBody>
      </p:sp>
      <p:sp>
        <p:nvSpPr>
          <p:cNvPr id="12" name="TextBox 20"/>
          <p:cNvSpPr/>
          <p:nvPr/>
        </p:nvSpPr>
        <p:spPr>
          <a:xfrm>
            <a:off x="6816934" y="1990768"/>
            <a:ext cx="436187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Radix Colors</a:t>
            </a:r>
            <a:endParaRPr lang="en-US" sz="1450" dirty="0"/>
          </a:p>
        </p:txBody>
      </p:sp>
      <p:sp>
        <p:nvSpPr>
          <p:cNvPr id="13" name="TextBox 21"/>
          <p:cNvSpPr/>
          <p:nvPr/>
        </p:nvSpPr>
        <p:spPr>
          <a:xfrm>
            <a:off x="6816934" y="2230713"/>
            <a:ext cx="436187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Color scales &amp; usage</a:t>
            </a:r>
            <a:endParaRPr lang="en-US" sz="1100" dirty="0"/>
          </a:p>
        </p:txBody>
      </p:sp>
      <p:sp>
        <p:nvSpPr>
          <p:cNvPr id="14" name="TextBox 22"/>
          <p:cNvSpPr/>
          <p:nvPr/>
        </p:nvSpPr>
        <p:spPr>
          <a:xfrm>
            <a:off x="6816934" y="2431300"/>
            <a:ext cx="436187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radix-ui</a:t>
            </a:r>
            <a:endParaRPr lang="en-US" sz="900" dirty="0"/>
          </a:p>
        </p:txBody>
      </p:sp>
      <p:sp>
        <p:nvSpPr>
          <p:cNvPr id="15" name="TextBox 23"/>
          <p:cNvSpPr/>
          <p:nvPr/>
        </p:nvSpPr>
        <p:spPr>
          <a:xfrm>
            <a:off x="11274061" y="2104982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16" name="Shape 24"/>
          <p:cNvSpPr/>
          <p:nvPr/>
        </p:nvSpPr>
        <p:spPr>
          <a:xfrm>
            <a:off x="508000" y="2774817"/>
            <a:ext cx="549903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17" name="TextBox 25"/>
          <p:cNvSpPr/>
          <p:nvPr/>
        </p:nvSpPr>
        <p:spPr>
          <a:xfrm>
            <a:off x="663884" y="3052080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03</a:t>
            </a:r>
            <a:endParaRPr lang="en-US" sz="1250" dirty="0"/>
          </a:p>
        </p:txBody>
      </p:sp>
      <p:sp>
        <p:nvSpPr>
          <p:cNvPr id="18" name="TextBox 27"/>
          <p:cNvSpPr/>
          <p:nvPr/>
        </p:nvSpPr>
        <p:spPr>
          <a:xfrm>
            <a:off x="1140134" y="2879660"/>
            <a:ext cx="436176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Fontsource</a:t>
            </a:r>
            <a:endParaRPr lang="en-US" sz="1450" dirty="0"/>
          </a:p>
        </p:txBody>
      </p:sp>
      <p:sp>
        <p:nvSpPr>
          <p:cNvPr id="19" name="TextBox 28"/>
          <p:cNvSpPr/>
          <p:nvPr/>
        </p:nvSpPr>
        <p:spPr>
          <a:xfrm>
            <a:off x="1140134" y="3119602"/>
            <a:ext cx="436176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Fonts, weights &amp; coverage</a:t>
            </a:r>
            <a:endParaRPr lang="en-US" sz="1100" dirty="0"/>
          </a:p>
        </p:txBody>
      </p:sp>
      <p:sp>
        <p:nvSpPr>
          <p:cNvPr id="20" name="TextBox 29"/>
          <p:cNvSpPr/>
          <p:nvPr/>
        </p:nvSpPr>
        <p:spPr>
          <a:xfrm>
            <a:off x="1140134" y="3320191"/>
            <a:ext cx="436176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fontsource</a:t>
            </a:r>
            <a:endParaRPr lang="en-US" sz="900" dirty="0"/>
          </a:p>
        </p:txBody>
      </p:sp>
      <p:sp>
        <p:nvSpPr>
          <p:cNvPr id="21" name="TextBox 30"/>
          <p:cNvSpPr/>
          <p:nvPr/>
        </p:nvSpPr>
        <p:spPr>
          <a:xfrm>
            <a:off x="5597150" y="2993870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22" name="Shape 31"/>
          <p:cNvSpPr/>
          <p:nvPr/>
        </p:nvSpPr>
        <p:spPr>
          <a:xfrm>
            <a:off x="6184800" y="2774817"/>
            <a:ext cx="549914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23" name="TextBox 32"/>
          <p:cNvSpPr/>
          <p:nvPr/>
        </p:nvSpPr>
        <p:spPr>
          <a:xfrm>
            <a:off x="6340684" y="3052080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</a:t>
            </a:r>
            <a:endParaRPr lang="en-US" sz="1250" dirty="0"/>
          </a:p>
        </p:txBody>
      </p:sp>
      <p:sp>
        <p:nvSpPr>
          <p:cNvPr id="24" name="TextBox 34"/>
          <p:cNvSpPr/>
          <p:nvPr/>
        </p:nvSpPr>
        <p:spPr>
          <a:xfrm>
            <a:off x="6816934" y="2879660"/>
            <a:ext cx="436187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Mermaid</a:t>
            </a:r>
            <a:endParaRPr lang="en-US" sz="1450" dirty="0"/>
          </a:p>
        </p:txBody>
      </p:sp>
      <p:sp>
        <p:nvSpPr>
          <p:cNvPr id="25" name="TextBox 35"/>
          <p:cNvSpPr/>
          <p:nvPr/>
        </p:nvSpPr>
        <p:spPr>
          <a:xfrm>
            <a:off x="6816934" y="3119602"/>
            <a:ext cx="436187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Diagram syntax &amp; rendering</a:t>
            </a:r>
            <a:endParaRPr lang="en-US" sz="1100" dirty="0"/>
          </a:p>
        </p:txBody>
      </p:sp>
      <p:sp>
        <p:nvSpPr>
          <p:cNvPr id="26" name="TextBox 36"/>
          <p:cNvSpPr/>
          <p:nvPr/>
        </p:nvSpPr>
        <p:spPr>
          <a:xfrm>
            <a:off x="6816934" y="3320191"/>
            <a:ext cx="436187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mermaid-js</a:t>
            </a:r>
            <a:endParaRPr lang="en-US" sz="900" dirty="0"/>
          </a:p>
        </p:txBody>
      </p:sp>
      <p:sp>
        <p:nvSpPr>
          <p:cNvPr id="27" name="TextBox 37"/>
          <p:cNvSpPr/>
          <p:nvPr/>
        </p:nvSpPr>
        <p:spPr>
          <a:xfrm>
            <a:off x="11274061" y="2993870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28" name="Shape 38"/>
          <p:cNvSpPr/>
          <p:nvPr/>
        </p:nvSpPr>
        <p:spPr>
          <a:xfrm>
            <a:off x="508000" y="3663708"/>
            <a:ext cx="549903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29" name="TextBox 39"/>
          <p:cNvSpPr/>
          <p:nvPr/>
        </p:nvSpPr>
        <p:spPr>
          <a:xfrm>
            <a:off x="663884" y="3940969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</a:t>
            </a:r>
            <a:endParaRPr lang="en-US" sz="1250" dirty="0"/>
          </a:p>
        </p:txBody>
      </p:sp>
      <p:sp>
        <p:nvSpPr>
          <p:cNvPr id="30" name="TextBox 41"/>
          <p:cNvSpPr/>
          <p:nvPr/>
        </p:nvSpPr>
        <p:spPr>
          <a:xfrm>
            <a:off x="1140134" y="3768548"/>
            <a:ext cx="436176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Rough.js</a:t>
            </a:r>
            <a:endParaRPr lang="en-US" sz="1450" dirty="0"/>
          </a:p>
        </p:txBody>
      </p:sp>
      <p:sp>
        <p:nvSpPr>
          <p:cNvPr id="31" name="TextBox 42"/>
          <p:cNvSpPr/>
          <p:nvPr/>
        </p:nvSpPr>
        <p:spPr>
          <a:xfrm>
            <a:off x="1140134" y="4008493"/>
            <a:ext cx="436176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Canvas / SVG examples</a:t>
            </a:r>
            <a:endParaRPr lang="en-US" sz="1100" dirty="0"/>
          </a:p>
        </p:txBody>
      </p:sp>
      <p:sp>
        <p:nvSpPr>
          <p:cNvPr id="32" name="TextBox 43"/>
          <p:cNvSpPr/>
          <p:nvPr/>
        </p:nvSpPr>
        <p:spPr>
          <a:xfrm>
            <a:off x="1140134" y="4209082"/>
            <a:ext cx="436176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rough-stuff</a:t>
            </a:r>
            <a:endParaRPr lang="en-US" sz="900" dirty="0"/>
          </a:p>
        </p:txBody>
      </p:sp>
      <p:sp>
        <p:nvSpPr>
          <p:cNvPr id="33" name="TextBox 44"/>
          <p:cNvSpPr/>
          <p:nvPr/>
        </p:nvSpPr>
        <p:spPr>
          <a:xfrm>
            <a:off x="5597150" y="3882761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34" name="Shape 45"/>
          <p:cNvSpPr/>
          <p:nvPr/>
        </p:nvSpPr>
        <p:spPr>
          <a:xfrm>
            <a:off x="6184800" y="3663708"/>
            <a:ext cx="549914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35" name="TextBox 46"/>
          <p:cNvSpPr/>
          <p:nvPr/>
        </p:nvSpPr>
        <p:spPr>
          <a:xfrm>
            <a:off x="6340684" y="3940969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06</a:t>
            </a:r>
            <a:endParaRPr lang="en-US" sz="1250" dirty="0"/>
          </a:p>
        </p:txBody>
      </p:sp>
      <p:sp>
        <p:nvSpPr>
          <p:cNvPr id="36" name="TextBox 48"/>
          <p:cNvSpPr/>
          <p:nvPr/>
        </p:nvSpPr>
        <p:spPr>
          <a:xfrm>
            <a:off x="6816934" y="3768548"/>
            <a:ext cx="436187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Simple Icons</a:t>
            </a:r>
            <a:endParaRPr lang="en-US" sz="1450" dirty="0"/>
          </a:p>
        </p:txBody>
      </p:sp>
      <p:sp>
        <p:nvSpPr>
          <p:cNvPr id="37" name="TextBox 49"/>
          <p:cNvSpPr/>
          <p:nvPr/>
        </p:nvSpPr>
        <p:spPr>
          <a:xfrm>
            <a:off x="6816934" y="4008493"/>
            <a:ext cx="436187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SVG files &amp; packages</a:t>
            </a:r>
            <a:endParaRPr lang="en-US" sz="1100" dirty="0"/>
          </a:p>
        </p:txBody>
      </p:sp>
      <p:sp>
        <p:nvSpPr>
          <p:cNvPr id="38" name="TextBox 50"/>
          <p:cNvSpPr/>
          <p:nvPr/>
        </p:nvSpPr>
        <p:spPr>
          <a:xfrm>
            <a:off x="6816934" y="4209082"/>
            <a:ext cx="436187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simple-icons</a:t>
            </a:r>
            <a:endParaRPr lang="en-US" sz="900" dirty="0"/>
          </a:p>
        </p:txBody>
      </p:sp>
      <p:sp>
        <p:nvSpPr>
          <p:cNvPr id="39" name="TextBox 51"/>
          <p:cNvSpPr/>
          <p:nvPr/>
        </p:nvSpPr>
        <p:spPr>
          <a:xfrm>
            <a:off x="11274061" y="3882761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40" name="Shape 52"/>
          <p:cNvSpPr/>
          <p:nvPr/>
        </p:nvSpPr>
        <p:spPr>
          <a:xfrm>
            <a:off x="508000" y="4552596"/>
            <a:ext cx="549903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41" name="TextBox 53"/>
          <p:cNvSpPr/>
          <p:nvPr/>
        </p:nvSpPr>
        <p:spPr>
          <a:xfrm>
            <a:off x="663884" y="4829857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07</a:t>
            </a:r>
            <a:endParaRPr lang="en-US" sz="1250" dirty="0"/>
          </a:p>
        </p:txBody>
      </p:sp>
      <p:sp>
        <p:nvSpPr>
          <p:cNvPr id="42" name="TextBox 55"/>
          <p:cNvSpPr/>
          <p:nvPr/>
        </p:nvSpPr>
        <p:spPr>
          <a:xfrm>
            <a:off x="1140134" y="4657440"/>
            <a:ext cx="436176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README Stats</a:t>
            </a:r>
            <a:endParaRPr lang="en-US" sz="1450" dirty="0"/>
          </a:p>
        </p:txBody>
      </p:sp>
      <p:sp>
        <p:nvSpPr>
          <p:cNvPr id="43" name="TextBox 56"/>
          <p:cNvSpPr/>
          <p:nvPr/>
        </p:nvSpPr>
        <p:spPr>
          <a:xfrm>
            <a:off x="1140134" y="4897381"/>
            <a:ext cx="436176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Card setup &amp; deployment</a:t>
            </a:r>
            <a:endParaRPr lang="en-US" sz="1100" dirty="0"/>
          </a:p>
        </p:txBody>
      </p:sp>
      <p:sp>
        <p:nvSpPr>
          <p:cNvPr id="44" name="TextBox 57"/>
          <p:cNvSpPr/>
          <p:nvPr/>
        </p:nvSpPr>
        <p:spPr>
          <a:xfrm>
            <a:off x="1140134" y="5097971"/>
            <a:ext cx="436176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anuraghazra</a:t>
            </a:r>
            <a:endParaRPr lang="en-US" sz="900" dirty="0"/>
          </a:p>
        </p:txBody>
      </p:sp>
      <p:sp>
        <p:nvSpPr>
          <p:cNvPr id="45" name="TextBox 58"/>
          <p:cNvSpPr/>
          <p:nvPr/>
        </p:nvSpPr>
        <p:spPr>
          <a:xfrm>
            <a:off x="5597150" y="4771653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46" name="Shape 59"/>
          <p:cNvSpPr/>
          <p:nvPr/>
        </p:nvSpPr>
        <p:spPr>
          <a:xfrm>
            <a:off x="6184800" y="4552596"/>
            <a:ext cx="5499144" cy="787356"/>
          </a:xfrm>
          <a:prstGeom prst="rect">
            <a:avLst/>
          </a:prstGeom>
          <a:solidFill>
            <a:srgbClr val="202238"/>
          </a:solidFill>
          <a:ln w="3528">
            <a:solidFill>
              <a:srgbClr val="505777"/>
            </a:solidFill>
            <a:prstDash val="solid"/>
          </a:ln>
        </p:spPr>
      </p:sp>
      <p:sp>
        <p:nvSpPr>
          <p:cNvPr id="47" name="TextBox 60"/>
          <p:cNvSpPr/>
          <p:nvPr/>
        </p:nvSpPr>
        <p:spPr>
          <a:xfrm>
            <a:off x="6340684" y="4829857"/>
            <a:ext cx="381000" cy="2328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250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08</a:t>
            </a:r>
            <a:endParaRPr lang="en-US" sz="1250" dirty="0"/>
          </a:p>
        </p:txBody>
      </p:sp>
      <p:sp>
        <p:nvSpPr>
          <p:cNvPr id="48" name="TextBox 62"/>
          <p:cNvSpPr/>
          <p:nvPr/>
        </p:nvSpPr>
        <p:spPr>
          <a:xfrm>
            <a:off x="6816934" y="4657440"/>
            <a:ext cx="4361876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Markdown Badges</a:t>
            </a:r>
            <a:endParaRPr lang="en-US" sz="1450" dirty="0"/>
          </a:p>
        </p:txBody>
      </p:sp>
      <p:sp>
        <p:nvSpPr>
          <p:cNvPr id="49" name="TextBox 63"/>
          <p:cNvSpPr/>
          <p:nvPr/>
        </p:nvSpPr>
        <p:spPr>
          <a:xfrm>
            <a:off x="6816934" y="4897381"/>
            <a:ext cx="4361876" cy="181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430"/>
              </a:lnSpc>
              <a:buNone/>
            </a:pPr>
            <a:r>
              <a:rPr lang="en-US" sz="11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Copy the Markdown</a:t>
            </a:r>
            <a:endParaRPr lang="en-US" sz="1100" dirty="0"/>
          </a:p>
        </p:txBody>
      </p:sp>
      <p:sp>
        <p:nvSpPr>
          <p:cNvPr id="50" name="TextBox 64"/>
          <p:cNvSpPr/>
          <p:nvPr/>
        </p:nvSpPr>
        <p:spPr>
          <a:xfrm>
            <a:off x="6816934" y="5097971"/>
            <a:ext cx="4361876" cy="137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Ileriayo</a:t>
            </a:r>
            <a:endParaRPr lang="en-US" sz="900" dirty="0"/>
          </a:p>
        </p:txBody>
      </p:sp>
      <p:sp>
        <p:nvSpPr>
          <p:cNvPr id="51" name="TextBox 65"/>
          <p:cNvSpPr/>
          <p:nvPr/>
        </p:nvSpPr>
        <p:spPr>
          <a:xfrm>
            <a:off x="11274061" y="4771653"/>
            <a:ext cx="25400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900" b="1" u="sng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↗</a:t>
            </a:r>
            <a:endParaRPr lang="en-US" sz="1900" dirty="0"/>
          </a:p>
        </p:txBody>
      </p:sp>
      <p:sp>
        <p:nvSpPr>
          <p:cNvPr id="52" name="Shape 66"/>
          <p:cNvSpPr/>
          <p:nvPr/>
        </p:nvSpPr>
        <p:spPr>
          <a:xfrm>
            <a:off x="508000" y="6282971"/>
            <a:ext cx="11176000" cy="320973"/>
          </a:xfrm>
          <a:prstGeom prst="rect">
            <a:avLst/>
          </a:prstGeom>
          <a:noFill/>
          <a:ln/>
        </p:spPr>
      </p:sp>
      <p:pic>
        <p:nvPicPr>
          <p:cNvPr id="53" name="Picture 66" descr="__type_image">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508000" y="6282971"/>
            <a:ext cx="11176000" cy="320973"/>
          </a:xfrm>
          <a:prstGeom prst="rect">
            <a:avLst/>
          </a:prstGeom>
        </p:spPr>
      </p:pic>
      <p:sp>
        <p:nvSpPr>
          <p:cNvPr id="54" name="TextBox 67"/>
          <p:cNvSpPr/>
          <p:nvPr/>
        </p:nvSpPr>
        <p:spPr>
          <a:xfrm>
            <a:off x="508000" y="6400769"/>
            <a:ext cx="3439638" cy="203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 an example, then follow the setup for your project.</a:t>
            </a:r>
            <a:endParaRPr lang="en-US" sz="1000" dirty="0"/>
          </a:p>
        </p:txBody>
      </p:sp>
      <p:sp>
        <p:nvSpPr>
          <p:cNvPr id="55" name="TextBox 6"/>
          <p:cNvSpPr/>
          <p:nvPr/>
        </p:nvSpPr>
        <p:spPr>
          <a:xfrm>
            <a:off x="508000" y="432154"/>
            <a:ext cx="2290740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</a:t>
            </a:r>
            <a:endParaRPr lang="en-US" sz="1150" dirty="0"/>
          </a:p>
        </p:txBody>
      </p:sp>
      <p:sp>
        <p:nvSpPr>
          <p:cNvPr id="56" name="TextBox 6"/>
          <p:cNvSpPr/>
          <p:nvPr/>
        </p:nvSpPr>
        <p:spPr>
          <a:xfrm>
            <a:off x="508000" y="432154"/>
            <a:ext cx="2290740" cy="2045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● </a:t>
            </a:r>
            <a:r>
              <a:rPr lang="en-US" sz="115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OFFICIAL REPOSITORIES</a:t>
            </a:r>
            <a:endParaRPr lang="en-US" sz="1150" dirty="0"/>
          </a:p>
        </p:txBody>
      </p:sp>
      <p:sp>
        <p:nvSpPr>
          <p:cNvPr id="57" name="TextBox 7"/>
          <p:cNvSpPr/>
          <p:nvPr/>
        </p:nvSpPr>
        <p:spPr>
          <a:xfrm>
            <a:off x="11481869" y="412750"/>
            <a:ext cx="202131" cy="243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300" dirty="0"/>
          </a:p>
        </p:txBody>
      </p:sp>
      <p:sp>
        <p:nvSpPr>
          <p:cNvPr id="58" name="TextBox 8"/>
          <p:cNvSpPr/>
          <p:nvPr/>
        </p:nvSpPr>
        <p:spPr>
          <a:xfrm>
            <a:off x="508000" y="814862"/>
            <a:ext cx="11176000" cy="5713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D4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Save these building blocks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2026-09-30T14:38:05Z</dcterms:created>
  <dcterms:modified xsi:type="dcterms:W3CDTF">2026-09-30T14:38:05Z</dcterms:modified>
</cp:coreProperties>
</file>