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image" Target="../media/image-1-5.png"/><Relationship Id="rId6" Type="http://schemas.openxmlformats.org/officeDocument/2006/relationships/image" Target="../media/image-1-6.svg"/><Relationship Id="rId7" Type="http://schemas.openxmlformats.org/officeDocument/2006/relationships/image" Target="../media/image-1-7.png"/><Relationship Id="rId8" Type="http://schemas.openxmlformats.org/officeDocument/2006/relationships/image" Target="../media/image-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DE3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0"/>
          </a:solidFill>
          <a:ln/>
        </p:spPr>
      </p:sp>
      <p:sp>
        <p:nvSpPr>
          <p:cNvPr id="4" name="TextBox 5"/>
          <p:cNvSpPr/>
          <p:nvPr/>
        </p:nvSpPr>
        <p:spPr>
          <a:xfrm>
            <a:off x="698500" y="571500"/>
            <a:ext cx="107950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PRODUCT REVIEW</a:t>
            </a:r>
            <a:endParaRPr lang="en-US" sz="1000" dirty="0"/>
          </a:p>
        </p:txBody>
      </p:sp>
      <p:sp>
        <p:nvSpPr>
          <p:cNvPr id="5" name="TextBox 9"/>
          <p:cNvSpPr/>
          <p:nvPr/>
        </p:nvSpPr>
        <p:spPr>
          <a:xfrm>
            <a:off x="698500" y="1899096"/>
            <a:ext cx="5622925" cy="1479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5824"/>
              </a:lnSpc>
              <a:buNone/>
            </a:pPr>
            <a:r>
              <a:rPr lang="en-US" sz="5600" b="1" spc="-2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clearer path</a:t>
            </a:r>
            <a:endParaRPr lang="en-US" sz="5600" dirty="0"/>
          </a:p>
          <a:p>
            <a:pPr algn="l" indent="0" marL="0">
              <a:lnSpc>
                <a:spcPts val="5824"/>
              </a:lnSpc>
              <a:buNone/>
            </a:pPr>
            <a:r>
              <a:rPr lang="en-US" sz="5600" b="1" spc="-2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activation.</a:t>
            </a:r>
            <a:endParaRPr lang="en-US" sz="5600" dirty="0"/>
          </a:p>
        </p:txBody>
      </p:sp>
      <p:sp>
        <p:nvSpPr>
          <p:cNvPr id="6" name="TextBox 10"/>
          <p:cNvSpPr/>
          <p:nvPr/>
        </p:nvSpPr>
        <p:spPr>
          <a:xfrm>
            <a:off x="698500" y="3581499"/>
            <a:ext cx="5622925" cy="294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priorities. One shared next step.</a:t>
            </a:r>
            <a:endParaRPr lang="en-US" sz="1600" dirty="0"/>
          </a:p>
        </p:txBody>
      </p:sp>
      <p:sp>
        <p:nvSpPr>
          <p:cNvPr id="7" name="TextBox 11"/>
          <p:cNvSpPr/>
          <p:nvPr/>
        </p:nvSpPr>
        <p:spPr>
          <a:xfrm>
            <a:off x="698500" y="4053880"/>
            <a:ext cx="562292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202C25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focused review for product and engineering leads.</a:t>
            </a:r>
            <a:endParaRPr lang="en-US" sz="1150" dirty="0"/>
          </a:p>
        </p:txBody>
      </p:sp>
      <p:sp>
        <p:nvSpPr>
          <p:cNvPr id="8" name="Shape 12"/>
          <p:cNvSpPr/>
          <p:nvPr/>
        </p:nvSpPr>
        <p:spPr>
          <a:xfrm>
            <a:off x="6892925" y="1498600"/>
            <a:ext cx="4600575" cy="3175000"/>
          </a:xfrm>
          <a:prstGeom prst="roundRect">
            <a:avLst>
              <a:gd name="adj" fmla="val 5200"/>
            </a:avLst>
          </a:prstGeom>
          <a:solidFill>
            <a:srgbClr val="E6EDE3"/>
          </a:solidFill>
          <a:ln/>
        </p:spPr>
      </p:sp>
      <p:sp>
        <p:nvSpPr>
          <p:cNvPr id="9" name="TextBox 13"/>
          <p:cNvSpPr/>
          <p:nvPr/>
        </p:nvSpPr>
        <p:spPr>
          <a:xfrm>
            <a:off x="7178675" y="2098675"/>
            <a:ext cx="4029075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NEXT QUARTER</a:t>
            </a:r>
            <a:endParaRPr lang="en-US" sz="1000" dirty="0"/>
          </a:p>
        </p:txBody>
      </p:sp>
      <p:sp>
        <p:nvSpPr>
          <p:cNvPr id="10" name="Shape 14"/>
          <p:cNvSpPr/>
          <p:nvPr/>
        </p:nvSpPr>
        <p:spPr>
          <a:xfrm>
            <a:off x="7178675" y="2441575"/>
            <a:ext cx="4029075" cy="425450"/>
          </a:xfrm>
          <a:prstGeom prst="rect">
            <a:avLst/>
          </a:prstGeom>
          <a:noFill/>
          <a:ln/>
        </p:spPr>
      </p:sp>
      <p:pic>
        <p:nvPicPr>
          <p:cNvPr id="11" name="Picture 14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78675" y="2441575"/>
            <a:ext cx="4029075" cy="425450"/>
          </a:xfrm>
          <a:prstGeom prst="rect">
            <a:avLst/>
          </a:prstGeom>
        </p:spPr>
      </p:pic>
      <p:sp>
        <p:nvSpPr>
          <p:cNvPr id="12" name="TextBox 15"/>
          <p:cNvSpPr/>
          <p:nvPr/>
        </p:nvSpPr>
        <p:spPr>
          <a:xfrm>
            <a:off x="7178675" y="2622550"/>
            <a:ext cx="176609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50" dirty="0"/>
          </a:p>
        </p:txBody>
      </p:sp>
      <p:sp>
        <p:nvSpPr>
          <p:cNvPr id="13" name="TextBox 16"/>
          <p:cNvSpPr/>
          <p:nvPr/>
        </p:nvSpPr>
        <p:spPr>
          <a:xfrm>
            <a:off x="7520384" y="2600325"/>
            <a:ext cx="368736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Simplify the first session</a:t>
            </a:r>
            <a:endParaRPr lang="en-US" sz="1500" dirty="0"/>
          </a:p>
        </p:txBody>
      </p:sp>
      <p:sp>
        <p:nvSpPr>
          <p:cNvPr id="14" name="Shape 17"/>
          <p:cNvSpPr/>
          <p:nvPr/>
        </p:nvSpPr>
        <p:spPr>
          <a:xfrm>
            <a:off x="7178675" y="3044825"/>
            <a:ext cx="4029075" cy="425450"/>
          </a:xfrm>
          <a:prstGeom prst="rect">
            <a:avLst/>
          </a:prstGeom>
          <a:noFill/>
          <a:ln/>
        </p:spPr>
      </p:sp>
      <p:pic>
        <p:nvPicPr>
          <p:cNvPr id="15" name="Picture 17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8675" y="3044825"/>
            <a:ext cx="4029075" cy="425450"/>
          </a:xfrm>
          <a:prstGeom prst="rect">
            <a:avLst/>
          </a:prstGeom>
        </p:spPr>
      </p:pic>
      <p:sp>
        <p:nvSpPr>
          <p:cNvPr id="16" name="TextBox 18"/>
          <p:cNvSpPr/>
          <p:nvPr/>
        </p:nvSpPr>
        <p:spPr>
          <a:xfrm>
            <a:off x="7178675" y="3225800"/>
            <a:ext cx="176609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50" dirty="0"/>
          </a:p>
        </p:txBody>
      </p:sp>
      <p:sp>
        <p:nvSpPr>
          <p:cNvPr id="17" name="TextBox 19"/>
          <p:cNvSpPr/>
          <p:nvPr/>
        </p:nvSpPr>
        <p:spPr>
          <a:xfrm>
            <a:off x="7520384" y="3203575"/>
            <a:ext cx="368736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progress visible</a:t>
            </a:r>
            <a:endParaRPr lang="en-US" sz="1500" dirty="0"/>
          </a:p>
        </p:txBody>
      </p:sp>
      <p:sp>
        <p:nvSpPr>
          <p:cNvPr id="18" name="Shape 20"/>
          <p:cNvSpPr/>
          <p:nvPr/>
        </p:nvSpPr>
        <p:spPr>
          <a:xfrm>
            <a:off x="7178675" y="3648075"/>
            <a:ext cx="4029075" cy="425450"/>
          </a:xfrm>
          <a:prstGeom prst="rect">
            <a:avLst/>
          </a:prstGeom>
          <a:noFill/>
          <a:ln/>
        </p:spPr>
      </p:sp>
      <p:pic>
        <p:nvPicPr>
          <p:cNvPr id="19" name="Picture 20" descr="__type_image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8675" y="3648075"/>
            <a:ext cx="4029075" cy="425450"/>
          </a:xfrm>
          <a:prstGeom prst="rect">
            <a:avLst/>
          </a:prstGeom>
        </p:spPr>
      </p:pic>
      <p:sp>
        <p:nvSpPr>
          <p:cNvPr id="20" name="TextBox 21"/>
          <p:cNvSpPr/>
          <p:nvPr/>
        </p:nvSpPr>
        <p:spPr>
          <a:xfrm>
            <a:off x="7178675" y="3829050"/>
            <a:ext cx="176609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50" dirty="0"/>
          </a:p>
        </p:txBody>
      </p:sp>
      <p:sp>
        <p:nvSpPr>
          <p:cNvPr id="21" name="TextBox 22"/>
          <p:cNvSpPr/>
          <p:nvPr/>
        </p:nvSpPr>
        <p:spPr>
          <a:xfrm>
            <a:off x="7520384" y="3806825"/>
            <a:ext cx="368736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the feedback loop</a:t>
            </a:r>
            <a:endParaRPr lang="en-US" sz="1500" dirty="0"/>
          </a:p>
        </p:txBody>
      </p:sp>
      <p:sp>
        <p:nvSpPr>
          <p:cNvPr id="22" name="Shape 24"/>
          <p:cNvSpPr/>
          <p:nvPr/>
        </p:nvSpPr>
        <p:spPr>
          <a:xfrm>
            <a:off x="698500" y="6315075"/>
            <a:ext cx="10795000" cy="257175"/>
          </a:xfrm>
          <a:prstGeom prst="rect">
            <a:avLst/>
          </a:prstGeom>
          <a:noFill/>
          <a:ln/>
        </p:spPr>
      </p:sp>
      <p:pic>
        <p:nvPicPr>
          <p:cNvPr id="23" name="Picture 24" descr="__type_image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500" y="6315075"/>
            <a:ext cx="10795000" cy="257175"/>
          </a:xfrm>
          <a:prstGeom prst="rect">
            <a:avLst/>
          </a:prstGeom>
        </p:spPr>
      </p:pic>
      <p:sp>
        <p:nvSpPr>
          <p:cNvPr id="24" name="TextBox 25"/>
          <p:cNvSpPr/>
          <p:nvPr/>
        </p:nvSpPr>
        <p:spPr>
          <a:xfrm>
            <a:off x="698500" y="6435725"/>
            <a:ext cx="5080000" cy="1365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review · illustrative notes</a:t>
            </a:r>
            <a:endParaRPr lang="en-US" sz="950" dirty="0"/>
          </a:p>
        </p:txBody>
      </p:sp>
      <p:sp>
        <p:nvSpPr>
          <p:cNvPr id="25" name="TextBox 26"/>
          <p:cNvSpPr/>
          <p:nvPr/>
        </p:nvSpPr>
        <p:spPr>
          <a:xfrm>
            <a:off x="11087100" y="6435725"/>
            <a:ext cx="406400" cy="1365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buNone/>
            </a:pPr>
            <a:r>
              <a:rPr lang="en-US" sz="9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DE3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0"/>
          </a:solidFill>
          <a:ln/>
        </p:spPr>
      </p:sp>
      <p:sp>
        <p:nvSpPr>
          <p:cNvPr id="4" name="TextBox 5"/>
          <p:cNvSpPr/>
          <p:nvPr/>
        </p:nvSpPr>
        <p:spPr>
          <a:xfrm>
            <a:off x="698500" y="571500"/>
            <a:ext cx="107950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LEARNED</a:t>
            </a:r>
            <a:endParaRPr lang="en-US" sz="1000" dirty="0"/>
          </a:p>
        </p:txBody>
      </p:sp>
      <p:sp>
        <p:nvSpPr>
          <p:cNvPr id="5" name="TextBox 7"/>
          <p:cNvSpPr/>
          <p:nvPr/>
        </p:nvSpPr>
        <p:spPr>
          <a:xfrm>
            <a:off x="698500" y="958850"/>
            <a:ext cx="10033000" cy="540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256"/>
              </a:lnSpc>
              <a:buNone/>
            </a:pPr>
            <a:r>
              <a:rPr lang="en-US" sz="3800" b="1" spc="-1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the first session one goal.</a:t>
            </a:r>
            <a:endParaRPr lang="en-US" sz="3800" dirty="0"/>
          </a:p>
        </p:txBody>
      </p:sp>
      <p:sp>
        <p:nvSpPr>
          <p:cNvPr id="6" name="Shape 10"/>
          <p:cNvSpPr/>
          <p:nvPr/>
        </p:nvSpPr>
        <p:spPr>
          <a:xfrm>
            <a:off x="698500" y="1848594"/>
            <a:ext cx="3462784" cy="2413000"/>
          </a:xfrm>
          <a:prstGeom prst="roundRect">
            <a:avLst>
              <a:gd name="adj" fmla="val 5263"/>
            </a:avLst>
          </a:prstGeom>
          <a:solidFill>
            <a:srgbClr val="F7F7F0"/>
          </a:solidFill>
          <a:ln w="6350">
            <a:solidFill>
              <a:srgbClr val="315441">
                <a:alpha val="26700"/>
              </a:srgbClr>
            </a:solidFill>
            <a:prstDash val="solid"/>
          </a:ln>
        </p:spPr>
      </p:sp>
      <p:sp>
        <p:nvSpPr>
          <p:cNvPr id="7" name="TextBox 11"/>
          <p:cNvSpPr/>
          <p:nvPr/>
        </p:nvSpPr>
        <p:spPr>
          <a:xfrm>
            <a:off x="971550" y="2121644"/>
            <a:ext cx="2916684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01</a:t>
            </a:r>
            <a:endParaRPr lang="en-US" sz="1000" dirty="0"/>
          </a:p>
        </p:txBody>
      </p:sp>
      <p:sp>
        <p:nvSpPr>
          <p:cNvPr id="8" name="TextBox 12"/>
          <p:cNvSpPr/>
          <p:nvPr/>
        </p:nvSpPr>
        <p:spPr>
          <a:xfrm>
            <a:off x="971550" y="2458194"/>
            <a:ext cx="2916684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2100" b="1" spc="-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many choices</a:t>
            </a:r>
            <a:endParaRPr lang="en-US" sz="2100" dirty="0"/>
          </a:p>
        </p:txBody>
      </p:sp>
      <p:sp>
        <p:nvSpPr>
          <p:cNvPr id="9" name="TextBox 13"/>
          <p:cNvSpPr/>
          <p:nvPr/>
        </p:nvSpPr>
        <p:spPr>
          <a:xfrm>
            <a:off x="971550" y="2936925"/>
            <a:ext cx="2916684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notes show that new users pause at the first setup screen.</a:t>
            </a:r>
            <a:endParaRPr lang="en-US" sz="1400" dirty="0"/>
          </a:p>
        </p:txBody>
      </p:sp>
      <p:sp>
        <p:nvSpPr>
          <p:cNvPr id="10" name="Shape 14"/>
          <p:cNvSpPr/>
          <p:nvPr/>
        </p:nvSpPr>
        <p:spPr>
          <a:xfrm>
            <a:off x="4364484" y="1848594"/>
            <a:ext cx="3462883" cy="2413000"/>
          </a:xfrm>
          <a:prstGeom prst="roundRect">
            <a:avLst>
              <a:gd name="adj" fmla="val 5263"/>
            </a:avLst>
          </a:prstGeom>
          <a:solidFill>
            <a:srgbClr val="F7F7F0"/>
          </a:solidFill>
          <a:ln w="6350">
            <a:solidFill>
              <a:srgbClr val="315441">
                <a:alpha val="26700"/>
              </a:srgbClr>
            </a:solidFill>
            <a:prstDash val="solid"/>
          </a:ln>
        </p:spPr>
      </p:sp>
      <p:sp>
        <p:nvSpPr>
          <p:cNvPr id="11" name="TextBox 15"/>
          <p:cNvSpPr/>
          <p:nvPr/>
        </p:nvSpPr>
        <p:spPr>
          <a:xfrm>
            <a:off x="4637534" y="2121644"/>
            <a:ext cx="2916783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02</a:t>
            </a:r>
            <a:endParaRPr lang="en-US" sz="1000" dirty="0"/>
          </a:p>
        </p:txBody>
      </p:sp>
      <p:sp>
        <p:nvSpPr>
          <p:cNvPr id="12" name="TextBox 16"/>
          <p:cNvSpPr/>
          <p:nvPr/>
        </p:nvSpPr>
        <p:spPr>
          <a:xfrm>
            <a:off x="4637534" y="2458194"/>
            <a:ext cx="2916783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2100" b="1" spc="-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is unclear</a:t>
            </a:r>
            <a:endParaRPr lang="en-US" sz="2100" dirty="0"/>
          </a:p>
        </p:txBody>
      </p:sp>
      <p:sp>
        <p:nvSpPr>
          <p:cNvPr id="13" name="TextBox 17"/>
          <p:cNvSpPr/>
          <p:nvPr/>
        </p:nvSpPr>
        <p:spPr>
          <a:xfrm>
            <a:off x="4637534" y="2936925"/>
            <a:ext cx="2916783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completed setup does not yet make the next useful action obvious.</a:t>
            </a:r>
            <a:endParaRPr lang="en-US" sz="1400" dirty="0"/>
          </a:p>
        </p:txBody>
      </p:sp>
      <p:sp>
        <p:nvSpPr>
          <p:cNvPr id="14" name="Shape 18"/>
          <p:cNvSpPr/>
          <p:nvPr/>
        </p:nvSpPr>
        <p:spPr>
          <a:xfrm>
            <a:off x="8030567" y="1848594"/>
            <a:ext cx="3462784" cy="2413000"/>
          </a:xfrm>
          <a:prstGeom prst="roundRect">
            <a:avLst>
              <a:gd name="adj" fmla="val 5263"/>
            </a:avLst>
          </a:prstGeom>
          <a:solidFill>
            <a:srgbClr val="F7F7F0"/>
          </a:solidFill>
          <a:ln w="6350">
            <a:solidFill>
              <a:srgbClr val="315441">
                <a:alpha val="26700"/>
              </a:srgbClr>
            </a:solidFill>
            <a:prstDash val="solid"/>
          </a:ln>
        </p:spPr>
      </p:sp>
      <p:sp>
        <p:nvSpPr>
          <p:cNvPr id="15" name="TextBox 19"/>
          <p:cNvSpPr/>
          <p:nvPr/>
        </p:nvSpPr>
        <p:spPr>
          <a:xfrm>
            <a:off x="8303617" y="2121644"/>
            <a:ext cx="2916684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03</a:t>
            </a:r>
            <a:endParaRPr lang="en-US" sz="1000" dirty="0"/>
          </a:p>
        </p:txBody>
      </p:sp>
      <p:sp>
        <p:nvSpPr>
          <p:cNvPr id="16" name="TextBox 20"/>
          <p:cNvSpPr/>
          <p:nvPr/>
        </p:nvSpPr>
        <p:spPr>
          <a:xfrm>
            <a:off x="8303617" y="2458194"/>
            <a:ext cx="2916684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2100" b="1" spc="-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arrives late</a:t>
            </a:r>
            <a:endParaRPr lang="en-US" sz="2100" dirty="0"/>
          </a:p>
        </p:txBody>
      </p:sp>
      <p:sp>
        <p:nvSpPr>
          <p:cNvPr id="17" name="TextBox 21"/>
          <p:cNvSpPr/>
          <p:nvPr/>
        </p:nvSpPr>
        <p:spPr>
          <a:xfrm>
            <a:off x="8303617" y="2936925"/>
            <a:ext cx="2916684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conversations expose friction after a user has already left.</a:t>
            </a:r>
            <a:endParaRPr lang="en-US" sz="1400" dirty="0"/>
          </a:p>
        </p:txBody>
      </p:sp>
      <p:sp>
        <p:nvSpPr>
          <p:cNvPr id="18" name="TextBox 22"/>
          <p:cNvSpPr/>
          <p:nvPr/>
        </p:nvSpPr>
        <p:spPr>
          <a:xfrm>
            <a:off x="698500" y="4439394"/>
            <a:ext cx="107950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202C25">
                    <a:alpha val="7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observations for this example; replace with your own research.</a:t>
            </a:r>
            <a:endParaRPr lang="en-US" sz="1150" dirty="0"/>
          </a:p>
        </p:txBody>
      </p:sp>
      <p:sp>
        <p:nvSpPr>
          <p:cNvPr id="19" name="Shape 24"/>
          <p:cNvSpPr/>
          <p:nvPr/>
        </p:nvSpPr>
        <p:spPr>
          <a:xfrm>
            <a:off x="698500" y="6315075"/>
            <a:ext cx="10795000" cy="257175"/>
          </a:xfrm>
          <a:prstGeom prst="rect">
            <a:avLst/>
          </a:prstGeom>
          <a:noFill/>
          <a:ln/>
        </p:spPr>
      </p:sp>
      <p:pic>
        <p:nvPicPr>
          <p:cNvPr id="20" name="Picture 24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8500" y="6315075"/>
            <a:ext cx="10795000" cy="257175"/>
          </a:xfrm>
          <a:prstGeom prst="rect">
            <a:avLst/>
          </a:prstGeom>
        </p:spPr>
      </p:pic>
      <p:sp>
        <p:nvSpPr>
          <p:cNvPr id="21" name="TextBox 25"/>
          <p:cNvSpPr/>
          <p:nvPr/>
        </p:nvSpPr>
        <p:spPr>
          <a:xfrm>
            <a:off x="698500" y="6435725"/>
            <a:ext cx="5080000" cy="1365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review · illustrative notes</a:t>
            </a:r>
            <a:endParaRPr lang="en-US" sz="950" dirty="0"/>
          </a:p>
        </p:txBody>
      </p:sp>
      <p:sp>
        <p:nvSpPr>
          <p:cNvPr id="22" name="TextBox 26"/>
          <p:cNvSpPr/>
          <p:nvPr/>
        </p:nvSpPr>
        <p:spPr>
          <a:xfrm>
            <a:off x="11087100" y="6435725"/>
            <a:ext cx="406400" cy="1365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buNone/>
            </a:pPr>
            <a:r>
              <a:rPr lang="en-US" sz="9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DE3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0"/>
          </a:solidFill>
          <a:ln/>
        </p:spPr>
      </p:sp>
      <p:sp>
        <p:nvSpPr>
          <p:cNvPr id="4" name="TextBox 5"/>
          <p:cNvSpPr/>
          <p:nvPr/>
        </p:nvSpPr>
        <p:spPr>
          <a:xfrm>
            <a:off x="698500" y="571500"/>
            <a:ext cx="107950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RECOMMENDATION</a:t>
            </a:r>
            <a:endParaRPr lang="en-US" sz="1000" dirty="0"/>
          </a:p>
        </p:txBody>
      </p:sp>
      <p:sp>
        <p:nvSpPr>
          <p:cNvPr id="5" name="TextBox 7"/>
          <p:cNvSpPr/>
          <p:nvPr/>
        </p:nvSpPr>
        <p:spPr>
          <a:xfrm>
            <a:off x="698500" y="958850"/>
            <a:ext cx="10033000" cy="540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256"/>
              </a:lnSpc>
              <a:buNone/>
            </a:pPr>
            <a:r>
              <a:rPr lang="en-US" sz="3800" b="1" spc="-1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uncertainty before adding features.</a:t>
            </a:r>
            <a:endParaRPr lang="en-US" sz="3800" dirty="0"/>
          </a:p>
        </p:txBody>
      </p:sp>
      <p:sp>
        <p:nvSpPr>
          <p:cNvPr id="6" name="Shape 10"/>
          <p:cNvSpPr/>
          <p:nvPr/>
        </p:nvSpPr>
        <p:spPr>
          <a:xfrm>
            <a:off x="698500" y="1848594"/>
            <a:ext cx="3462784" cy="2413000"/>
          </a:xfrm>
          <a:prstGeom prst="roundRect">
            <a:avLst>
              <a:gd name="adj" fmla="val 5263"/>
            </a:avLst>
          </a:prstGeom>
          <a:solidFill>
            <a:srgbClr val="F7F7F0"/>
          </a:solidFill>
          <a:ln w="6350">
            <a:solidFill>
              <a:srgbClr val="315441">
                <a:alpha val="26700"/>
              </a:srgbClr>
            </a:solidFill>
            <a:prstDash val="solid"/>
          </a:ln>
        </p:spPr>
      </p:sp>
      <p:sp>
        <p:nvSpPr>
          <p:cNvPr id="7" name="TextBox 11"/>
          <p:cNvSpPr/>
          <p:nvPr/>
        </p:nvSpPr>
        <p:spPr>
          <a:xfrm>
            <a:off x="971550" y="2121644"/>
            <a:ext cx="2916684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01</a:t>
            </a:r>
            <a:endParaRPr lang="en-US" sz="1000" dirty="0"/>
          </a:p>
        </p:txBody>
      </p:sp>
      <p:sp>
        <p:nvSpPr>
          <p:cNvPr id="8" name="TextBox 12"/>
          <p:cNvSpPr/>
          <p:nvPr/>
        </p:nvSpPr>
        <p:spPr>
          <a:xfrm>
            <a:off x="971550" y="2458194"/>
            <a:ext cx="2916684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2100" b="1" spc="-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starting path</a:t>
            </a:r>
            <a:endParaRPr lang="en-US" sz="2100" dirty="0"/>
          </a:p>
        </p:txBody>
      </p:sp>
      <p:sp>
        <p:nvSpPr>
          <p:cNvPr id="9" name="TextBox 13"/>
          <p:cNvSpPr/>
          <p:nvPr/>
        </p:nvSpPr>
        <p:spPr>
          <a:xfrm>
            <a:off x="971550" y="2936925"/>
            <a:ext cx="2916684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 a guided first task with a clear finish line.</a:t>
            </a:r>
            <a:endParaRPr lang="en-US" sz="1400" dirty="0"/>
          </a:p>
        </p:txBody>
      </p:sp>
      <p:sp>
        <p:nvSpPr>
          <p:cNvPr id="10" name="Shape 14"/>
          <p:cNvSpPr/>
          <p:nvPr/>
        </p:nvSpPr>
        <p:spPr>
          <a:xfrm>
            <a:off x="4364484" y="1848594"/>
            <a:ext cx="3462883" cy="2413000"/>
          </a:xfrm>
          <a:prstGeom prst="roundRect">
            <a:avLst>
              <a:gd name="adj" fmla="val 5263"/>
            </a:avLst>
          </a:prstGeom>
          <a:solidFill>
            <a:srgbClr val="F7F7F0"/>
          </a:solidFill>
          <a:ln w="6350">
            <a:solidFill>
              <a:srgbClr val="315441">
                <a:alpha val="26700"/>
              </a:srgbClr>
            </a:solidFill>
            <a:prstDash val="solid"/>
          </a:ln>
        </p:spPr>
      </p:sp>
      <p:sp>
        <p:nvSpPr>
          <p:cNvPr id="11" name="TextBox 15"/>
          <p:cNvSpPr/>
          <p:nvPr/>
        </p:nvSpPr>
        <p:spPr>
          <a:xfrm>
            <a:off x="4637534" y="2121644"/>
            <a:ext cx="2916783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02</a:t>
            </a:r>
            <a:endParaRPr lang="en-US" sz="1000" dirty="0"/>
          </a:p>
        </p:txBody>
      </p:sp>
      <p:sp>
        <p:nvSpPr>
          <p:cNvPr id="12" name="TextBox 16"/>
          <p:cNvSpPr/>
          <p:nvPr/>
        </p:nvSpPr>
        <p:spPr>
          <a:xfrm>
            <a:off x="4637534" y="2458194"/>
            <a:ext cx="2916783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2100" b="1" spc="-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next step</a:t>
            </a:r>
            <a:endParaRPr lang="en-US" sz="2100" dirty="0"/>
          </a:p>
        </p:txBody>
      </p:sp>
      <p:sp>
        <p:nvSpPr>
          <p:cNvPr id="13" name="TextBox 17"/>
          <p:cNvSpPr/>
          <p:nvPr/>
        </p:nvSpPr>
        <p:spPr>
          <a:xfrm>
            <a:off x="4637534" y="2936925"/>
            <a:ext cx="2916783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what has been completed and what comes next.</a:t>
            </a:r>
            <a:endParaRPr lang="en-US" sz="1400" dirty="0"/>
          </a:p>
        </p:txBody>
      </p:sp>
      <p:sp>
        <p:nvSpPr>
          <p:cNvPr id="14" name="Shape 18"/>
          <p:cNvSpPr/>
          <p:nvPr/>
        </p:nvSpPr>
        <p:spPr>
          <a:xfrm>
            <a:off x="8030567" y="1848594"/>
            <a:ext cx="3462784" cy="2413000"/>
          </a:xfrm>
          <a:prstGeom prst="roundRect">
            <a:avLst>
              <a:gd name="adj" fmla="val 5263"/>
            </a:avLst>
          </a:prstGeom>
          <a:solidFill>
            <a:srgbClr val="F7F7F0"/>
          </a:solidFill>
          <a:ln w="6350">
            <a:solidFill>
              <a:srgbClr val="315441">
                <a:alpha val="26700"/>
              </a:srgbClr>
            </a:solidFill>
            <a:prstDash val="solid"/>
          </a:ln>
        </p:spPr>
      </p:sp>
      <p:sp>
        <p:nvSpPr>
          <p:cNvPr id="15" name="TextBox 19"/>
          <p:cNvSpPr/>
          <p:nvPr/>
        </p:nvSpPr>
        <p:spPr>
          <a:xfrm>
            <a:off x="8303617" y="2121644"/>
            <a:ext cx="2916684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03</a:t>
            </a:r>
            <a:endParaRPr lang="en-US" sz="1000" dirty="0"/>
          </a:p>
        </p:txBody>
      </p:sp>
      <p:sp>
        <p:nvSpPr>
          <p:cNvPr id="16" name="TextBox 20"/>
          <p:cNvSpPr/>
          <p:nvPr/>
        </p:nvSpPr>
        <p:spPr>
          <a:xfrm>
            <a:off x="8303617" y="2458194"/>
            <a:ext cx="2916684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2100" b="1" spc="-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while it is fresh</a:t>
            </a:r>
            <a:endParaRPr lang="en-US" sz="2100" dirty="0"/>
          </a:p>
        </p:txBody>
      </p:sp>
      <p:sp>
        <p:nvSpPr>
          <p:cNvPr id="17" name="TextBox 21"/>
          <p:cNvSpPr/>
          <p:nvPr/>
        </p:nvSpPr>
        <p:spPr>
          <a:xfrm>
            <a:off x="8303617" y="2936925"/>
            <a:ext cx="2916684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 focused feedback at the first meaningful milestone.</a:t>
            </a:r>
            <a:endParaRPr lang="en-US" sz="1400" dirty="0"/>
          </a:p>
        </p:txBody>
      </p:sp>
      <p:sp>
        <p:nvSpPr>
          <p:cNvPr id="18" name="Shape 23"/>
          <p:cNvSpPr/>
          <p:nvPr/>
        </p:nvSpPr>
        <p:spPr>
          <a:xfrm>
            <a:off x="698500" y="6315075"/>
            <a:ext cx="10795000" cy="257175"/>
          </a:xfrm>
          <a:prstGeom prst="rect">
            <a:avLst/>
          </a:prstGeom>
          <a:noFill/>
          <a:ln/>
        </p:spPr>
      </p:sp>
      <p:pic>
        <p:nvPicPr>
          <p:cNvPr id="19" name="Picture 23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8500" y="6315075"/>
            <a:ext cx="10795000" cy="257175"/>
          </a:xfrm>
          <a:prstGeom prst="rect">
            <a:avLst/>
          </a:prstGeom>
        </p:spPr>
      </p:pic>
      <p:sp>
        <p:nvSpPr>
          <p:cNvPr id="20" name="TextBox 24"/>
          <p:cNvSpPr/>
          <p:nvPr/>
        </p:nvSpPr>
        <p:spPr>
          <a:xfrm>
            <a:off x="698500" y="6435725"/>
            <a:ext cx="5080000" cy="1365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review · illustrative notes</a:t>
            </a:r>
            <a:endParaRPr lang="en-US" sz="950" dirty="0"/>
          </a:p>
        </p:txBody>
      </p:sp>
      <p:sp>
        <p:nvSpPr>
          <p:cNvPr id="21" name="TextBox 25"/>
          <p:cNvSpPr/>
          <p:nvPr/>
        </p:nvSpPr>
        <p:spPr>
          <a:xfrm>
            <a:off x="11087100" y="6435725"/>
            <a:ext cx="406400" cy="1365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buNone/>
            </a:pPr>
            <a:r>
              <a:rPr lang="en-US" sz="9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EDE3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0"/>
          </a:solidFill>
          <a:ln/>
        </p:spPr>
      </p:sp>
      <p:sp>
        <p:nvSpPr>
          <p:cNvPr id="4" name="TextBox 5"/>
          <p:cNvSpPr/>
          <p:nvPr/>
        </p:nvSpPr>
        <p:spPr>
          <a:xfrm>
            <a:off x="698500" y="571500"/>
            <a:ext cx="107950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NEXT 30 DAYS</a:t>
            </a:r>
            <a:endParaRPr lang="en-US" sz="1000" dirty="0"/>
          </a:p>
        </p:txBody>
      </p:sp>
      <p:sp>
        <p:nvSpPr>
          <p:cNvPr id="5" name="TextBox 7"/>
          <p:cNvSpPr/>
          <p:nvPr/>
        </p:nvSpPr>
        <p:spPr>
          <a:xfrm>
            <a:off x="698500" y="958850"/>
            <a:ext cx="10033000" cy="540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256"/>
              </a:lnSpc>
              <a:buNone/>
            </a:pPr>
            <a:r>
              <a:rPr lang="en-US" sz="3800" b="1" spc="-1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one guided path before a wider rollout.</a:t>
            </a:r>
            <a:endParaRPr lang="en-US" sz="3800" dirty="0"/>
          </a:p>
        </p:txBody>
      </p:sp>
      <p:sp>
        <p:nvSpPr>
          <p:cNvPr id="6" name="Shape 10"/>
          <p:cNvSpPr/>
          <p:nvPr/>
        </p:nvSpPr>
        <p:spPr>
          <a:xfrm>
            <a:off x="698500" y="1848594"/>
            <a:ext cx="3462784" cy="2413000"/>
          </a:xfrm>
          <a:prstGeom prst="roundRect">
            <a:avLst>
              <a:gd name="adj" fmla="val 5263"/>
            </a:avLst>
          </a:prstGeom>
          <a:solidFill>
            <a:srgbClr val="F7F7F0"/>
          </a:solidFill>
          <a:ln w="6350">
            <a:solidFill>
              <a:srgbClr val="315441">
                <a:alpha val="26700"/>
              </a:srgbClr>
            </a:solidFill>
            <a:prstDash val="solid"/>
          </a:ln>
        </p:spPr>
      </p:sp>
      <p:sp>
        <p:nvSpPr>
          <p:cNvPr id="7" name="TextBox 11"/>
          <p:cNvSpPr/>
          <p:nvPr/>
        </p:nvSpPr>
        <p:spPr>
          <a:xfrm>
            <a:off x="971550" y="2121644"/>
            <a:ext cx="2916684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01 · RESEARCH</a:t>
            </a:r>
            <a:endParaRPr lang="en-US" sz="1000" dirty="0"/>
          </a:p>
        </p:txBody>
      </p:sp>
      <p:sp>
        <p:nvSpPr>
          <p:cNvPr id="8" name="TextBox 12"/>
          <p:cNvSpPr/>
          <p:nvPr/>
        </p:nvSpPr>
        <p:spPr>
          <a:xfrm>
            <a:off x="971550" y="2458194"/>
            <a:ext cx="2916684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2100" b="1" spc="-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the friction</a:t>
            </a:r>
            <a:endParaRPr lang="en-US" sz="2100" dirty="0"/>
          </a:p>
        </p:txBody>
      </p:sp>
      <p:sp>
        <p:nvSpPr>
          <p:cNvPr id="9" name="TextBox 13"/>
          <p:cNvSpPr/>
          <p:nvPr/>
        </p:nvSpPr>
        <p:spPr>
          <a:xfrm>
            <a:off x="971550" y="2936925"/>
            <a:ext cx="2916684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session notes and agree on one task to improve.</a:t>
            </a:r>
            <a:endParaRPr lang="en-US" sz="1400" dirty="0"/>
          </a:p>
        </p:txBody>
      </p:sp>
      <p:sp>
        <p:nvSpPr>
          <p:cNvPr id="10" name="Shape 14"/>
          <p:cNvSpPr/>
          <p:nvPr/>
        </p:nvSpPr>
        <p:spPr>
          <a:xfrm>
            <a:off x="4364484" y="1848594"/>
            <a:ext cx="3462883" cy="2413000"/>
          </a:xfrm>
          <a:prstGeom prst="roundRect">
            <a:avLst>
              <a:gd name="adj" fmla="val 5263"/>
            </a:avLst>
          </a:prstGeom>
          <a:solidFill>
            <a:srgbClr val="F7F7F0"/>
          </a:solidFill>
          <a:ln w="6350">
            <a:solidFill>
              <a:srgbClr val="315441">
                <a:alpha val="26700"/>
              </a:srgbClr>
            </a:solidFill>
            <a:prstDash val="solid"/>
          </a:ln>
        </p:spPr>
      </p:sp>
      <p:sp>
        <p:nvSpPr>
          <p:cNvPr id="11" name="TextBox 15"/>
          <p:cNvSpPr/>
          <p:nvPr/>
        </p:nvSpPr>
        <p:spPr>
          <a:xfrm>
            <a:off x="4637534" y="2121644"/>
            <a:ext cx="2916783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WEEKS 02–03 · PRODUCT</a:t>
            </a:r>
            <a:endParaRPr lang="en-US" sz="1000" dirty="0"/>
          </a:p>
        </p:txBody>
      </p:sp>
      <p:sp>
        <p:nvSpPr>
          <p:cNvPr id="12" name="TextBox 16"/>
          <p:cNvSpPr/>
          <p:nvPr/>
        </p:nvSpPr>
        <p:spPr>
          <a:xfrm>
            <a:off x="4637534" y="2458194"/>
            <a:ext cx="2916783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2100" b="1" spc="-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the small change</a:t>
            </a:r>
            <a:endParaRPr lang="en-US" sz="2100" dirty="0"/>
          </a:p>
        </p:txBody>
      </p:sp>
      <p:sp>
        <p:nvSpPr>
          <p:cNvPr id="13" name="TextBox 17"/>
          <p:cNvSpPr/>
          <p:nvPr/>
        </p:nvSpPr>
        <p:spPr>
          <a:xfrm>
            <a:off x="4637534" y="2936925"/>
            <a:ext cx="2916783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Prototype the first-session flow and test it with users.</a:t>
            </a:r>
            <a:endParaRPr lang="en-US" sz="1400" dirty="0"/>
          </a:p>
        </p:txBody>
      </p:sp>
      <p:sp>
        <p:nvSpPr>
          <p:cNvPr id="14" name="Shape 18"/>
          <p:cNvSpPr/>
          <p:nvPr/>
        </p:nvSpPr>
        <p:spPr>
          <a:xfrm>
            <a:off x="8030567" y="1848594"/>
            <a:ext cx="3462784" cy="2413000"/>
          </a:xfrm>
          <a:prstGeom prst="roundRect">
            <a:avLst>
              <a:gd name="adj" fmla="val 5263"/>
            </a:avLst>
          </a:prstGeom>
          <a:solidFill>
            <a:srgbClr val="F7F7F0"/>
          </a:solidFill>
          <a:ln w="6350">
            <a:solidFill>
              <a:srgbClr val="315441">
                <a:alpha val="26700"/>
              </a:srgbClr>
            </a:solidFill>
            <a:prstDash val="solid"/>
          </a:ln>
        </p:spPr>
      </p:sp>
      <p:sp>
        <p:nvSpPr>
          <p:cNvPr id="15" name="TextBox 19"/>
          <p:cNvSpPr/>
          <p:nvPr/>
        </p:nvSpPr>
        <p:spPr>
          <a:xfrm>
            <a:off x="8303617" y="2121644"/>
            <a:ext cx="2916684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b="1" spc="150" kern="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 04 · TEAM</a:t>
            </a:r>
            <a:endParaRPr lang="en-US" sz="1000" dirty="0"/>
          </a:p>
        </p:txBody>
      </p:sp>
      <p:sp>
        <p:nvSpPr>
          <p:cNvPr id="16" name="TextBox 20"/>
          <p:cNvSpPr/>
          <p:nvPr/>
        </p:nvSpPr>
        <p:spPr>
          <a:xfrm>
            <a:off x="8303617" y="2458194"/>
            <a:ext cx="2916684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2100" b="1" spc="-50" kern="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 with evidence</a:t>
            </a:r>
            <a:endParaRPr lang="en-US" sz="2100" dirty="0"/>
          </a:p>
        </p:txBody>
      </p:sp>
      <p:sp>
        <p:nvSpPr>
          <p:cNvPr id="17" name="TextBox 21"/>
          <p:cNvSpPr/>
          <p:nvPr/>
        </p:nvSpPr>
        <p:spPr>
          <a:xfrm>
            <a:off x="8303617" y="2936925"/>
            <a:ext cx="2916684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task completion and feedback; expand only if the change helps.</a:t>
            </a:r>
            <a:endParaRPr lang="en-US" sz="1400" dirty="0"/>
          </a:p>
        </p:txBody>
      </p:sp>
      <p:sp>
        <p:nvSpPr>
          <p:cNvPr id="18" name="Shape 22"/>
          <p:cNvSpPr/>
          <p:nvPr/>
        </p:nvSpPr>
        <p:spPr>
          <a:xfrm>
            <a:off x="698500" y="4502894"/>
            <a:ext cx="10795000" cy="612775"/>
          </a:xfrm>
          <a:prstGeom prst="roundRect">
            <a:avLst>
              <a:gd name="adj" fmla="val 12435"/>
            </a:avLst>
          </a:prstGeom>
          <a:solidFill>
            <a:srgbClr val="E6EDE3"/>
          </a:solidFill>
          <a:ln/>
        </p:spPr>
      </p:sp>
      <p:sp>
        <p:nvSpPr>
          <p:cNvPr id="19" name="TextBox 23"/>
          <p:cNvSpPr/>
          <p:nvPr/>
        </p:nvSpPr>
        <p:spPr>
          <a:xfrm>
            <a:off x="920750" y="4680694"/>
            <a:ext cx="158159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</a:t>
            </a:r>
            <a:endParaRPr lang="en-US" sz="1350" dirty="0"/>
          </a:p>
        </p:txBody>
      </p:sp>
      <p:sp>
        <p:nvSpPr>
          <p:cNvPr id="20" name="TextBox 24"/>
          <p:cNvSpPr/>
          <p:nvPr/>
        </p:nvSpPr>
        <p:spPr>
          <a:xfrm>
            <a:off x="2724596" y="4680694"/>
            <a:ext cx="4765476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202C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a focused activation experiment and assign an owner.</a:t>
            </a:r>
            <a:endParaRPr lang="en-US" sz="1350" dirty="0"/>
          </a:p>
        </p:txBody>
      </p:sp>
      <p:sp>
        <p:nvSpPr>
          <p:cNvPr id="21" name="Shape 26"/>
          <p:cNvSpPr/>
          <p:nvPr/>
        </p:nvSpPr>
        <p:spPr>
          <a:xfrm>
            <a:off x="698500" y="6315075"/>
            <a:ext cx="10795000" cy="257175"/>
          </a:xfrm>
          <a:prstGeom prst="rect">
            <a:avLst/>
          </a:prstGeom>
          <a:noFill/>
          <a:ln/>
        </p:spPr>
      </p:sp>
      <p:pic>
        <p:nvPicPr>
          <p:cNvPr id="22" name="Picture 26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8500" y="6315075"/>
            <a:ext cx="10795000" cy="257175"/>
          </a:xfrm>
          <a:prstGeom prst="rect">
            <a:avLst/>
          </a:prstGeom>
        </p:spPr>
      </p:pic>
      <p:sp>
        <p:nvSpPr>
          <p:cNvPr id="23" name="TextBox 27"/>
          <p:cNvSpPr/>
          <p:nvPr/>
        </p:nvSpPr>
        <p:spPr>
          <a:xfrm>
            <a:off x="698500" y="6435725"/>
            <a:ext cx="5080000" cy="1365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review · illustrative notes</a:t>
            </a:r>
            <a:endParaRPr lang="en-US" sz="950" dirty="0"/>
          </a:p>
        </p:txBody>
      </p:sp>
      <p:sp>
        <p:nvSpPr>
          <p:cNvPr id="24" name="TextBox 28"/>
          <p:cNvSpPr/>
          <p:nvPr/>
        </p:nvSpPr>
        <p:spPr>
          <a:xfrm>
            <a:off x="11087100" y="6435725"/>
            <a:ext cx="406400" cy="13652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r" indent="0" marL="0">
              <a:buNone/>
            </a:pPr>
            <a:r>
              <a:rPr lang="en-US" sz="950" dirty="0">
                <a:solidFill>
                  <a:srgbClr val="315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2026-10-13T06:25:47Z</dcterms:created>
  <dcterms:modified xsi:type="dcterms:W3CDTF">2026-10-13T06:25:47Z</dcterms:modified>
</cp:coreProperties>
</file>